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700" r:id="rId5"/>
  </p:sldMasterIdLst>
  <p:notesMasterIdLst>
    <p:notesMasterId r:id="rId25"/>
  </p:notesMasterIdLst>
  <p:sldIdLst>
    <p:sldId id="587" r:id="rId6"/>
    <p:sldId id="256" r:id="rId7"/>
    <p:sldId id="588" r:id="rId8"/>
    <p:sldId id="280" r:id="rId9"/>
    <p:sldId id="299" r:id="rId10"/>
    <p:sldId id="278" r:id="rId11"/>
    <p:sldId id="302" r:id="rId12"/>
    <p:sldId id="499" r:id="rId13"/>
    <p:sldId id="272" r:id="rId14"/>
    <p:sldId id="563" r:id="rId15"/>
    <p:sldId id="862" r:id="rId16"/>
    <p:sldId id="2147377600" r:id="rId17"/>
    <p:sldId id="2147377601" r:id="rId18"/>
    <p:sldId id="2147377602" r:id="rId19"/>
    <p:sldId id="2147377603" r:id="rId20"/>
    <p:sldId id="2147377604" r:id="rId21"/>
    <p:sldId id="597" r:id="rId22"/>
    <p:sldId id="276" r:id="rId23"/>
    <p:sldId id="301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99D659-1023-C984-06A3-973BB2F462AA}" name="Anni Ketola" initials="AK" userId="S::anni.ketola@skillsfinland.fi::c3327938-5acc-4bb0-9f2a-bdc28c8405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D0EB"/>
    <a:srgbClr val="FFE200"/>
    <a:srgbClr val="052A5E"/>
    <a:srgbClr val="5D2875"/>
    <a:srgbClr val="FF6000"/>
    <a:srgbClr val="FFFFFF"/>
    <a:srgbClr val="97D700"/>
    <a:srgbClr val="00B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9.10.2024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741" y="2060965"/>
            <a:ext cx="8758518" cy="279890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65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16941" y="4997496"/>
            <a:ext cx="5558118" cy="75031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</a:p>
          <a:p>
            <a:r>
              <a:rPr lang="fi-FI" dirty="0"/>
              <a:t>Tilaisuus Päivämäärä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803323C-1D29-424F-BF64-F8958C3F79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38611" y="206282"/>
            <a:ext cx="1588" cy="1588"/>
          </a:xfrm>
          <a:prstGeom prst="rect">
            <a:avLst/>
          </a:prstGeom>
          <a:solidFill>
            <a:srgbClr val="4BD2E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1B56028-2377-4908-B160-FE32D5BE06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76574" y="1941419"/>
            <a:ext cx="1588" cy="1588"/>
          </a:xfrm>
          <a:prstGeom prst="rect">
            <a:avLst/>
          </a:prstGeom>
          <a:solidFill>
            <a:srgbClr val="FF510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3EB62E6-75AE-4F50-B316-F0AC993D7F1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9313" y="3635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C115A3D-A9C5-4A44-A34F-E5ECAA092FD5}"/>
              </a:ext>
            </a:extLst>
          </p:cNvPr>
          <p:cNvSpPr>
            <a:spLocks/>
          </p:cNvSpPr>
          <p:nvPr userDrawn="1"/>
        </p:nvSpPr>
        <p:spPr bwMode="auto">
          <a:xfrm rot="1047458">
            <a:off x="594519" y="477802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BE092608-2BF7-4A20-94F9-BFC8D4CE145B}"/>
              </a:ext>
            </a:extLst>
          </p:cNvPr>
          <p:cNvSpPr>
            <a:spLocks/>
          </p:cNvSpPr>
          <p:nvPr userDrawn="1"/>
        </p:nvSpPr>
        <p:spPr bwMode="auto">
          <a:xfrm>
            <a:off x="9485313" y="763587"/>
            <a:ext cx="1176338" cy="1355726"/>
          </a:xfrm>
          <a:custGeom>
            <a:avLst/>
            <a:gdLst>
              <a:gd name="T0" fmla="*/ 478 w 1098"/>
              <a:gd name="T1" fmla="*/ 23 h 1260"/>
              <a:gd name="T2" fmla="*/ 478 w 1098"/>
              <a:gd name="T3" fmla="*/ 23 h 1260"/>
              <a:gd name="T4" fmla="*/ 52 w 1098"/>
              <a:gd name="T5" fmla="*/ 285 h 1260"/>
              <a:gd name="T6" fmla="*/ 0 w 1098"/>
              <a:gd name="T7" fmla="*/ 380 h 1260"/>
              <a:gd name="T8" fmla="*/ 6 w 1098"/>
              <a:gd name="T9" fmla="*/ 891 h 1260"/>
              <a:gd name="T10" fmla="*/ 61 w 1098"/>
              <a:gd name="T11" fmla="*/ 985 h 1260"/>
              <a:gd name="T12" fmla="*/ 500 w 1098"/>
              <a:gd name="T13" fmla="*/ 1240 h 1260"/>
              <a:gd name="T14" fmla="*/ 613 w 1098"/>
              <a:gd name="T15" fmla="*/ 1238 h 1260"/>
              <a:gd name="T16" fmla="*/ 1045 w 1098"/>
              <a:gd name="T17" fmla="*/ 973 h 1260"/>
              <a:gd name="T18" fmla="*/ 1098 w 1098"/>
              <a:gd name="T19" fmla="*/ 877 h 1260"/>
              <a:gd name="T20" fmla="*/ 1091 w 1098"/>
              <a:gd name="T21" fmla="*/ 367 h 1260"/>
              <a:gd name="T22" fmla="*/ 1036 w 1098"/>
              <a:gd name="T23" fmla="*/ 272 h 1260"/>
              <a:gd name="T24" fmla="*/ 604 w 1098"/>
              <a:gd name="T25" fmla="*/ 21 h 1260"/>
              <a:gd name="T26" fmla="*/ 478 w 1098"/>
              <a:gd name="T27" fmla="*/ 23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8" h="1260">
                <a:moveTo>
                  <a:pt x="478" y="23"/>
                </a:moveTo>
                <a:lnTo>
                  <a:pt x="478" y="23"/>
                </a:lnTo>
                <a:lnTo>
                  <a:pt x="52" y="285"/>
                </a:lnTo>
                <a:cubicBezTo>
                  <a:pt x="19" y="305"/>
                  <a:pt x="0" y="342"/>
                  <a:pt x="0" y="380"/>
                </a:cubicBezTo>
                <a:lnTo>
                  <a:pt x="6" y="891"/>
                </a:lnTo>
                <a:cubicBezTo>
                  <a:pt x="7" y="930"/>
                  <a:pt x="27" y="965"/>
                  <a:pt x="61" y="985"/>
                </a:cubicBezTo>
                <a:lnTo>
                  <a:pt x="500" y="1240"/>
                </a:lnTo>
                <a:cubicBezTo>
                  <a:pt x="535" y="1260"/>
                  <a:pt x="578" y="1259"/>
                  <a:pt x="613" y="1238"/>
                </a:cubicBezTo>
                <a:lnTo>
                  <a:pt x="1045" y="973"/>
                </a:lnTo>
                <a:cubicBezTo>
                  <a:pt x="1078" y="952"/>
                  <a:pt x="1098" y="916"/>
                  <a:pt x="1098" y="877"/>
                </a:cubicBezTo>
                <a:lnTo>
                  <a:pt x="1091" y="367"/>
                </a:lnTo>
                <a:cubicBezTo>
                  <a:pt x="1091" y="328"/>
                  <a:pt x="1070" y="292"/>
                  <a:pt x="1036" y="272"/>
                </a:cubicBezTo>
                <a:lnTo>
                  <a:pt x="604" y="21"/>
                </a:lnTo>
                <a:cubicBezTo>
                  <a:pt x="565" y="0"/>
                  <a:pt x="516" y="0"/>
                  <a:pt x="478" y="23"/>
                </a:cubicBezTo>
                <a:close/>
              </a:path>
            </a:pathLst>
          </a:custGeom>
          <a:solidFill>
            <a:srgbClr val="0529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251D2B82-2BB1-43BD-9ADA-3BE3964A68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71038" y="1036638"/>
            <a:ext cx="1588" cy="1588"/>
          </a:xfrm>
          <a:prstGeom prst="rect">
            <a:avLst/>
          </a:prstGeom>
          <a:solidFill>
            <a:srgbClr val="05295E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18">
            <a:extLst>
              <a:ext uri="{FF2B5EF4-FFF2-40B4-BE49-F238E27FC236}">
                <a16:creationId xmlns:a16="http://schemas.microsoft.com/office/drawing/2014/main" id="{43FB148A-2C85-4E19-9540-AA3027658D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31463" y="760412"/>
            <a:ext cx="452438" cy="523875"/>
          </a:xfrm>
          <a:custGeom>
            <a:avLst/>
            <a:gdLst>
              <a:gd name="T0" fmla="*/ 235 w 422"/>
              <a:gd name="T1" fmla="*/ 478 h 487"/>
              <a:gd name="T2" fmla="*/ 235 w 422"/>
              <a:gd name="T3" fmla="*/ 478 h 487"/>
              <a:gd name="T4" fmla="*/ 402 w 422"/>
              <a:gd name="T5" fmla="*/ 379 h 487"/>
              <a:gd name="T6" fmla="*/ 422 w 422"/>
              <a:gd name="T7" fmla="*/ 342 h 487"/>
              <a:gd name="T8" fmla="*/ 422 w 422"/>
              <a:gd name="T9" fmla="*/ 145 h 487"/>
              <a:gd name="T10" fmla="*/ 402 w 422"/>
              <a:gd name="T11" fmla="*/ 108 h 487"/>
              <a:gd name="T12" fmla="*/ 233 w 422"/>
              <a:gd name="T13" fmla="*/ 8 h 487"/>
              <a:gd name="T14" fmla="*/ 189 w 422"/>
              <a:gd name="T15" fmla="*/ 8 h 487"/>
              <a:gd name="T16" fmla="*/ 20 w 422"/>
              <a:gd name="T17" fmla="*/ 108 h 487"/>
              <a:gd name="T18" fmla="*/ 0 w 422"/>
              <a:gd name="T19" fmla="*/ 145 h 487"/>
              <a:gd name="T20" fmla="*/ 0 w 422"/>
              <a:gd name="T21" fmla="*/ 342 h 487"/>
              <a:gd name="T22" fmla="*/ 20 w 422"/>
              <a:gd name="T23" fmla="*/ 379 h 487"/>
              <a:gd name="T24" fmla="*/ 187 w 422"/>
              <a:gd name="T25" fmla="*/ 478 h 487"/>
              <a:gd name="T26" fmla="*/ 235 w 422"/>
              <a:gd name="T27" fmla="*/ 478 h 487"/>
              <a:gd name="T28" fmla="*/ 211 w 422"/>
              <a:gd name="T29" fmla="*/ 240 h 487"/>
              <a:gd name="T30" fmla="*/ 211 w 422"/>
              <a:gd name="T31" fmla="*/ 240 h 487"/>
              <a:gd name="T32" fmla="*/ 211 w 422"/>
              <a:gd name="T33" fmla="*/ 240 h 487"/>
              <a:gd name="T34" fmla="*/ 211 w 422"/>
              <a:gd name="T35" fmla="*/ 240 h 487"/>
              <a:gd name="T36" fmla="*/ 211 w 422"/>
              <a:gd name="T37" fmla="*/ 2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2" h="487">
                <a:moveTo>
                  <a:pt x="235" y="478"/>
                </a:moveTo>
                <a:lnTo>
                  <a:pt x="235" y="478"/>
                </a:lnTo>
                <a:lnTo>
                  <a:pt x="402" y="379"/>
                </a:lnTo>
                <a:cubicBezTo>
                  <a:pt x="415" y="371"/>
                  <a:pt x="422" y="357"/>
                  <a:pt x="422" y="342"/>
                </a:cubicBezTo>
                <a:lnTo>
                  <a:pt x="422" y="145"/>
                </a:lnTo>
                <a:cubicBezTo>
                  <a:pt x="422" y="129"/>
                  <a:pt x="414" y="115"/>
                  <a:pt x="402" y="108"/>
                </a:cubicBezTo>
                <a:lnTo>
                  <a:pt x="233" y="8"/>
                </a:lnTo>
                <a:cubicBezTo>
                  <a:pt x="219" y="0"/>
                  <a:pt x="203" y="0"/>
                  <a:pt x="189" y="8"/>
                </a:cubicBezTo>
                <a:lnTo>
                  <a:pt x="20" y="108"/>
                </a:lnTo>
                <a:cubicBezTo>
                  <a:pt x="8" y="116"/>
                  <a:pt x="0" y="129"/>
                  <a:pt x="0" y="145"/>
                </a:cubicBezTo>
                <a:lnTo>
                  <a:pt x="0" y="342"/>
                </a:lnTo>
                <a:cubicBezTo>
                  <a:pt x="0" y="357"/>
                  <a:pt x="7" y="371"/>
                  <a:pt x="20" y="379"/>
                </a:cubicBezTo>
                <a:lnTo>
                  <a:pt x="187" y="478"/>
                </a:lnTo>
                <a:cubicBezTo>
                  <a:pt x="202" y="487"/>
                  <a:pt x="220" y="487"/>
                  <a:pt x="235" y="478"/>
                </a:cubicBezTo>
                <a:close/>
                <a:moveTo>
                  <a:pt x="211" y="240"/>
                </a:move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close/>
              </a:path>
            </a:pathLst>
          </a:custGeom>
          <a:solidFill>
            <a:srgbClr val="5C297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AutoShape 20">
            <a:extLst>
              <a:ext uri="{FF2B5EF4-FFF2-40B4-BE49-F238E27FC236}">
                <a16:creationId xmlns:a16="http://schemas.microsoft.com/office/drawing/2014/main" id="{4E333070-30C3-42F1-B821-2EE368CED9A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9455150" y="6635750"/>
            <a:ext cx="495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EDE22645-239B-45F2-BF76-A6FE1DC87A0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55043" y="6157244"/>
            <a:ext cx="514350" cy="455613"/>
          </a:xfrm>
          <a:custGeom>
            <a:avLst/>
            <a:gdLst>
              <a:gd name="T0" fmla="*/ 411 w 518"/>
              <a:gd name="T1" fmla="*/ 434 h 462"/>
              <a:gd name="T2" fmla="*/ 411 w 518"/>
              <a:gd name="T3" fmla="*/ 434 h 462"/>
              <a:gd name="T4" fmla="*/ 510 w 518"/>
              <a:gd name="T5" fmla="*/ 251 h 462"/>
              <a:gd name="T6" fmla="*/ 509 w 518"/>
              <a:gd name="T7" fmla="*/ 205 h 462"/>
              <a:gd name="T8" fmla="*/ 400 w 518"/>
              <a:gd name="T9" fmla="*/ 22 h 462"/>
              <a:gd name="T10" fmla="*/ 360 w 518"/>
              <a:gd name="T11" fmla="*/ 0 h 462"/>
              <a:gd name="T12" fmla="*/ 148 w 518"/>
              <a:gd name="T13" fmla="*/ 0 h 462"/>
              <a:gd name="T14" fmla="*/ 107 w 518"/>
              <a:gd name="T15" fmla="*/ 24 h 462"/>
              <a:gd name="T16" fmla="*/ 7 w 518"/>
              <a:gd name="T17" fmla="*/ 210 h 462"/>
              <a:gd name="T18" fmla="*/ 8 w 518"/>
              <a:gd name="T19" fmla="*/ 256 h 462"/>
              <a:gd name="T20" fmla="*/ 117 w 518"/>
              <a:gd name="T21" fmla="*/ 439 h 462"/>
              <a:gd name="T22" fmla="*/ 157 w 518"/>
              <a:gd name="T23" fmla="*/ 462 h 462"/>
              <a:gd name="T24" fmla="*/ 366 w 518"/>
              <a:gd name="T25" fmla="*/ 461 h 462"/>
              <a:gd name="T26" fmla="*/ 411 w 518"/>
              <a:gd name="T27" fmla="*/ 434 h 462"/>
              <a:gd name="T28" fmla="*/ 257 w 518"/>
              <a:gd name="T29" fmla="*/ 228 h 462"/>
              <a:gd name="T30" fmla="*/ 257 w 518"/>
              <a:gd name="T31" fmla="*/ 228 h 462"/>
              <a:gd name="T32" fmla="*/ 257 w 518"/>
              <a:gd name="T33" fmla="*/ 228 h 462"/>
              <a:gd name="T34" fmla="*/ 257 w 518"/>
              <a:gd name="T35" fmla="*/ 228 h 462"/>
              <a:gd name="T36" fmla="*/ 257 w 518"/>
              <a:gd name="T37" fmla="*/ 228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8" h="462">
                <a:moveTo>
                  <a:pt x="411" y="434"/>
                </a:moveTo>
                <a:lnTo>
                  <a:pt x="411" y="434"/>
                </a:lnTo>
                <a:lnTo>
                  <a:pt x="510" y="251"/>
                </a:lnTo>
                <a:cubicBezTo>
                  <a:pt x="518" y="236"/>
                  <a:pt x="517" y="219"/>
                  <a:pt x="509" y="205"/>
                </a:cubicBezTo>
                <a:lnTo>
                  <a:pt x="400" y="22"/>
                </a:lnTo>
                <a:cubicBezTo>
                  <a:pt x="391" y="8"/>
                  <a:pt x="376" y="0"/>
                  <a:pt x="360" y="0"/>
                </a:cubicBezTo>
                <a:lnTo>
                  <a:pt x="148" y="0"/>
                </a:lnTo>
                <a:cubicBezTo>
                  <a:pt x="131" y="0"/>
                  <a:pt x="116" y="9"/>
                  <a:pt x="107" y="24"/>
                </a:cubicBezTo>
                <a:lnTo>
                  <a:pt x="7" y="210"/>
                </a:lnTo>
                <a:cubicBezTo>
                  <a:pt x="0" y="225"/>
                  <a:pt x="1" y="242"/>
                  <a:pt x="8" y="256"/>
                </a:cubicBezTo>
                <a:lnTo>
                  <a:pt x="117" y="439"/>
                </a:lnTo>
                <a:cubicBezTo>
                  <a:pt x="126" y="453"/>
                  <a:pt x="141" y="462"/>
                  <a:pt x="157" y="462"/>
                </a:cubicBezTo>
                <a:lnTo>
                  <a:pt x="366" y="461"/>
                </a:lnTo>
                <a:cubicBezTo>
                  <a:pt x="385" y="461"/>
                  <a:pt x="402" y="451"/>
                  <a:pt x="411" y="434"/>
                </a:cubicBezTo>
                <a:close/>
                <a:moveTo>
                  <a:pt x="257" y="228"/>
                </a:move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5" name="Kuva 4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A373A337-4717-FEED-16A7-3BBE893AD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151" y="-592459"/>
            <a:ext cx="1035694" cy="1184917"/>
          </a:xfrm>
          <a:prstGeom prst="rect">
            <a:avLst/>
          </a:prstGeom>
        </p:spPr>
      </p:pic>
      <p:pic>
        <p:nvPicPr>
          <p:cNvPr id="6" name="Kuva 5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8362DCC9-33DA-1AB9-4F3B-8262734C64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05" y="5885438"/>
            <a:ext cx="655768" cy="7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5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ED7F4184-35DC-41F2-8ED6-1C832602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1" y="365126"/>
            <a:ext cx="8597154" cy="7644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Kuva 4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F8943DBB-9709-ADC9-206C-9F295CD6C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610" y="5623328"/>
            <a:ext cx="2351535" cy="7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avio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4B14B41-1824-45F1-AE38-CF7904AA8C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3087" y="1521571"/>
            <a:ext cx="11053483" cy="4265147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Lisää kaavio tai taulukko</a:t>
            </a:r>
          </a:p>
        </p:txBody>
      </p:sp>
      <p:pic>
        <p:nvPicPr>
          <p:cNvPr id="5" name="Kuva 4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75033B1D-B9FE-C890-0580-8448950467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610" y="5623328"/>
            <a:ext cx="2351535" cy="7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1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5814A8E8-9EEF-8154-6E25-35313E2EF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775" y="2413000"/>
            <a:ext cx="6518449" cy="2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9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814" y="2635624"/>
            <a:ext cx="10515600" cy="1595718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4000"/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81C7EA3-62B0-4CA9-A9D3-81D49D4404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9881" y="9223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73F21D2B-334D-4429-B5BB-B1D68ACF8E81}"/>
              </a:ext>
            </a:extLst>
          </p:cNvPr>
          <p:cNvSpPr>
            <a:spLocks/>
          </p:cNvSpPr>
          <p:nvPr userDrawn="1"/>
        </p:nvSpPr>
        <p:spPr bwMode="auto">
          <a:xfrm rot="864787">
            <a:off x="9776039" y="1030288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69515D02-1F06-4445-AFCA-536DB1FADE4F}"/>
              </a:ext>
            </a:extLst>
          </p:cNvPr>
          <p:cNvSpPr>
            <a:spLocks/>
          </p:cNvSpPr>
          <p:nvPr userDrawn="1"/>
        </p:nvSpPr>
        <p:spPr bwMode="auto">
          <a:xfrm>
            <a:off x="702733" y="4625593"/>
            <a:ext cx="947965" cy="1092527"/>
          </a:xfrm>
          <a:custGeom>
            <a:avLst/>
            <a:gdLst>
              <a:gd name="T0" fmla="*/ 478 w 1098"/>
              <a:gd name="T1" fmla="*/ 23 h 1260"/>
              <a:gd name="T2" fmla="*/ 478 w 1098"/>
              <a:gd name="T3" fmla="*/ 23 h 1260"/>
              <a:gd name="T4" fmla="*/ 52 w 1098"/>
              <a:gd name="T5" fmla="*/ 285 h 1260"/>
              <a:gd name="T6" fmla="*/ 0 w 1098"/>
              <a:gd name="T7" fmla="*/ 380 h 1260"/>
              <a:gd name="T8" fmla="*/ 6 w 1098"/>
              <a:gd name="T9" fmla="*/ 891 h 1260"/>
              <a:gd name="T10" fmla="*/ 61 w 1098"/>
              <a:gd name="T11" fmla="*/ 985 h 1260"/>
              <a:gd name="T12" fmla="*/ 500 w 1098"/>
              <a:gd name="T13" fmla="*/ 1240 h 1260"/>
              <a:gd name="T14" fmla="*/ 613 w 1098"/>
              <a:gd name="T15" fmla="*/ 1238 h 1260"/>
              <a:gd name="T16" fmla="*/ 1045 w 1098"/>
              <a:gd name="T17" fmla="*/ 973 h 1260"/>
              <a:gd name="T18" fmla="*/ 1098 w 1098"/>
              <a:gd name="T19" fmla="*/ 877 h 1260"/>
              <a:gd name="T20" fmla="*/ 1091 w 1098"/>
              <a:gd name="T21" fmla="*/ 367 h 1260"/>
              <a:gd name="T22" fmla="*/ 1036 w 1098"/>
              <a:gd name="T23" fmla="*/ 272 h 1260"/>
              <a:gd name="T24" fmla="*/ 604 w 1098"/>
              <a:gd name="T25" fmla="*/ 21 h 1260"/>
              <a:gd name="T26" fmla="*/ 478 w 1098"/>
              <a:gd name="T27" fmla="*/ 23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8" h="1260">
                <a:moveTo>
                  <a:pt x="478" y="23"/>
                </a:moveTo>
                <a:lnTo>
                  <a:pt x="478" y="23"/>
                </a:lnTo>
                <a:lnTo>
                  <a:pt x="52" y="285"/>
                </a:lnTo>
                <a:cubicBezTo>
                  <a:pt x="19" y="305"/>
                  <a:pt x="0" y="342"/>
                  <a:pt x="0" y="380"/>
                </a:cubicBezTo>
                <a:lnTo>
                  <a:pt x="6" y="891"/>
                </a:lnTo>
                <a:cubicBezTo>
                  <a:pt x="7" y="930"/>
                  <a:pt x="27" y="965"/>
                  <a:pt x="61" y="985"/>
                </a:cubicBezTo>
                <a:lnTo>
                  <a:pt x="500" y="1240"/>
                </a:lnTo>
                <a:cubicBezTo>
                  <a:pt x="535" y="1260"/>
                  <a:pt x="578" y="1259"/>
                  <a:pt x="613" y="1238"/>
                </a:cubicBezTo>
                <a:lnTo>
                  <a:pt x="1045" y="973"/>
                </a:lnTo>
                <a:cubicBezTo>
                  <a:pt x="1078" y="952"/>
                  <a:pt x="1098" y="916"/>
                  <a:pt x="1098" y="877"/>
                </a:cubicBezTo>
                <a:lnTo>
                  <a:pt x="1091" y="367"/>
                </a:lnTo>
                <a:cubicBezTo>
                  <a:pt x="1091" y="328"/>
                  <a:pt x="1070" y="292"/>
                  <a:pt x="1036" y="272"/>
                </a:cubicBezTo>
                <a:lnTo>
                  <a:pt x="604" y="21"/>
                </a:lnTo>
                <a:cubicBezTo>
                  <a:pt x="565" y="0"/>
                  <a:pt x="516" y="0"/>
                  <a:pt x="478" y="23"/>
                </a:cubicBezTo>
                <a:close/>
              </a:path>
            </a:pathLst>
          </a:custGeom>
          <a:solidFill>
            <a:srgbClr val="0529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" name="Kuva 2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8954F711-BF83-EEAB-8500-A35289BF3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495" y="5922860"/>
            <a:ext cx="1634745" cy="1870279"/>
          </a:xfrm>
          <a:prstGeom prst="rect">
            <a:avLst/>
          </a:prstGeom>
        </p:spPr>
      </p:pic>
      <p:pic>
        <p:nvPicPr>
          <p:cNvPr id="7" name="Kuva 6" descr="Kuva, joka sisältää kohteen muotoilu&#10;&#10;Kuvaus luotu automaattisesti, normaali luotettavuus">
            <a:extLst>
              <a:ext uri="{FF2B5EF4-FFF2-40B4-BE49-F238E27FC236}">
                <a16:creationId xmlns:a16="http://schemas.microsoft.com/office/drawing/2014/main" id="{BECA6B39-39B5-7E2F-8806-9CF89F3254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476" y="4622240"/>
            <a:ext cx="403325" cy="461473"/>
          </a:xfrm>
          <a:prstGeom prst="rect">
            <a:avLst/>
          </a:prstGeom>
        </p:spPr>
      </p:pic>
      <p:pic>
        <p:nvPicPr>
          <p:cNvPr id="6" name="Kuva 5" descr="Kuva, joka sisältää kohteen kuvakaappaus, muotoilu&#10;&#10;Kuvaus luotu automaattisesti">
            <a:extLst>
              <a:ext uri="{FF2B5EF4-FFF2-40B4-BE49-F238E27FC236}">
                <a16:creationId xmlns:a16="http://schemas.microsoft.com/office/drawing/2014/main" id="{5E9DD38A-C2FA-A822-21A7-1FD6A3DB7E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37434" y="-572294"/>
            <a:ext cx="993854" cy="1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44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814" y="2635624"/>
            <a:ext cx="10515600" cy="1595718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81C7EA3-62B0-4CA9-A9D3-81D49D4404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9881" y="9223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6C704658-9214-46B2-92C4-D8BB64EA005D}"/>
              </a:ext>
            </a:extLst>
          </p:cNvPr>
          <p:cNvGrpSpPr/>
          <p:nvPr userDrawn="1"/>
        </p:nvGrpSpPr>
        <p:grpSpPr>
          <a:xfrm>
            <a:off x="702733" y="4623034"/>
            <a:ext cx="1127068" cy="1095086"/>
            <a:chOff x="616480" y="4371445"/>
            <a:chExt cx="1398588" cy="1358901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69515D02-1F06-4445-AFCA-536DB1FADE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480" y="4374620"/>
              <a:ext cx="1176338" cy="1355726"/>
            </a:xfrm>
            <a:custGeom>
              <a:avLst/>
              <a:gdLst>
                <a:gd name="T0" fmla="*/ 478 w 1098"/>
                <a:gd name="T1" fmla="*/ 23 h 1260"/>
                <a:gd name="T2" fmla="*/ 478 w 1098"/>
                <a:gd name="T3" fmla="*/ 23 h 1260"/>
                <a:gd name="T4" fmla="*/ 52 w 1098"/>
                <a:gd name="T5" fmla="*/ 285 h 1260"/>
                <a:gd name="T6" fmla="*/ 0 w 1098"/>
                <a:gd name="T7" fmla="*/ 380 h 1260"/>
                <a:gd name="T8" fmla="*/ 6 w 1098"/>
                <a:gd name="T9" fmla="*/ 891 h 1260"/>
                <a:gd name="T10" fmla="*/ 61 w 1098"/>
                <a:gd name="T11" fmla="*/ 985 h 1260"/>
                <a:gd name="T12" fmla="*/ 500 w 1098"/>
                <a:gd name="T13" fmla="*/ 1240 h 1260"/>
                <a:gd name="T14" fmla="*/ 613 w 1098"/>
                <a:gd name="T15" fmla="*/ 1238 h 1260"/>
                <a:gd name="T16" fmla="*/ 1045 w 1098"/>
                <a:gd name="T17" fmla="*/ 973 h 1260"/>
                <a:gd name="T18" fmla="*/ 1098 w 1098"/>
                <a:gd name="T19" fmla="*/ 877 h 1260"/>
                <a:gd name="T20" fmla="*/ 1091 w 1098"/>
                <a:gd name="T21" fmla="*/ 367 h 1260"/>
                <a:gd name="T22" fmla="*/ 1036 w 1098"/>
                <a:gd name="T23" fmla="*/ 272 h 1260"/>
                <a:gd name="T24" fmla="*/ 604 w 1098"/>
                <a:gd name="T25" fmla="*/ 21 h 1260"/>
                <a:gd name="T26" fmla="*/ 478 w 1098"/>
                <a:gd name="T27" fmla="*/ 23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8" h="1260">
                  <a:moveTo>
                    <a:pt x="478" y="23"/>
                  </a:moveTo>
                  <a:lnTo>
                    <a:pt x="478" y="23"/>
                  </a:lnTo>
                  <a:lnTo>
                    <a:pt x="52" y="285"/>
                  </a:lnTo>
                  <a:cubicBezTo>
                    <a:pt x="19" y="305"/>
                    <a:pt x="0" y="342"/>
                    <a:pt x="0" y="380"/>
                  </a:cubicBezTo>
                  <a:lnTo>
                    <a:pt x="6" y="891"/>
                  </a:lnTo>
                  <a:cubicBezTo>
                    <a:pt x="7" y="930"/>
                    <a:pt x="27" y="965"/>
                    <a:pt x="61" y="985"/>
                  </a:cubicBezTo>
                  <a:lnTo>
                    <a:pt x="500" y="1240"/>
                  </a:lnTo>
                  <a:cubicBezTo>
                    <a:pt x="535" y="1260"/>
                    <a:pt x="578" y="1259"/>
                    <a:pt x="613" y="1238"/>
                  </a:cubicBezTo>
                  <a:lnTo>
                    <a:pt x="1045" y="973"/>
                  </a:lnTo>
                  <a:cubicBezTo>
                    <a:pt x="1078" y="952"/>
                    <a:pt x="1098" y="916"/>
                    <a:pt x="1098" y="877"/>
                  </a:cubicBezTo>
                  <a:lnTo>
                    <a:pt x="1091" y="367"/>
                  </a:lnTo>
                  <a:cubicBezTo>
                    <a:pt x="1091" y="328"/>
                    <a:pt x="1070" y="292"/>
                    <a:pt x="1036" y="272"/>
                  </a:cubicBezTo>
                  <a:lnTo>
                    <a:pt x="604" y="21"/>
                  </a:lnTo>
                  <a:cubicBezTo>
                    <a:pt x="565" y="0"/>
                    <a:pt x="516" y="0"/>
                    <a:pt x="478" y="23"/>
                  </a:cubicBezTo>
                  <a:close/>
                </a:path>
              </a:pathLst>
            </a:custGeom>
            <a:solidFill>
              <a:srgbClr val="05295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4EDDF72-5AE2-4234-AC0F-AA093EA574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62630" y="4371445"/>
              <a:ext cx="452438" cy="523875"/>
            </a:xfrm>
            <a:custGeom>
              <a:avLst/>
              <a:gdLst>
                <a:gd name="T0" fmla="*/ 235 w 422"/>
                <a:gd name="T1" fmla="*/ 478 h 487"/>
                <a:gd name="T2" fmla="*/ 235 w 422"/>
                <a:gd name="T3" fmla="*/ 478 h 487"/>
                <a:gd name="T4" fmla="*/ 402 w 422"/>
                <a:gd name="T5" fmla="*/ 379 h 487"/>
                <a:gd name="T6" fmla="*/ 422 w 422"/>
                <a:gd name="T7" fmla="*/ 342 h 487"/>
                <a:gd name="T8" fmla="*/ 422 w 422"/>
                <a:gd name="T9" fmla="*/ 145 h 487"/>
                <a:gd name="T10" fmla="*/ 402 w 422"/>
                <a:gd name="T11" fmla="*/ 108 h 487"/>
                <a:gd name="T12" fmla="*/ 233 w 422"/>
                <a:gd name="T13" fmla="*/ 8 h 487"/>
                <a:gd name="T14" fmla="*/ 189 w 422"/>
                <a:gd name="T15" fmla="*/ 8 h 487"/>
                <a:gd name="T16" fmla="*/ 20 w 422"/>
                <a:gd name="T17" fmla="*/ 108 h 487"/>
                <a:gd name="T18" fmla="*/ 0 w 422"/>
                <a:gd name="T19" fmla="*/ 145 h 487"/>
                <a:gd name="T20" fmla="*/ 0 w 422"/>
                <a:gd name="T21" fmla="*/ 342 h 487"/>
                <a:gd name="T22" fmla="*/ 20 w 422"/>
                <a:gd name="T23" fmla="*/ 379 h 487"/>
                <a:gd name="T24" fmla="*/ 187 w 422"/>
                <a:gd name="T25" fmla="*/ 478 h 487"/>
                <a:gd name="T26" fmla="*/ 235 w 422"/>
                <a:gd name="T27" fmla="*/ 478 h 487"/>
                <a:gd name="T28" fmla="*/ 211 w 422"/>
                <a:gd name="T29" fmla="*/ 240 h 487"/>
                <a:gd name="T30" fmla="*/ 211 w 422"/>
                <a:gd name="T31" fmla="*/ 240 h 487"/>
                <a:gd name="T32" fmla="*/ 211 w 422"/>
                <a:gd name="T33" fmla="*/ 240 h 487"/>
                <a:gd name="T34" fmla="*/ 211 w 422"/>
                <a:gd name="T35" fmla="*/ 240 h 487"/>
                <a:gd name="T36" fmla="*/ 211 w 422"/>
                <a:gd name="T37" fmla="*/ 24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2" h="487">
                  <a:moveTo>
                    <a:pt x="235" y="478"/>
                  </a:moveTo>
                  <a:lnTo>
                    <a:pt x="235" y="478"/>
                  </a:lnTo>
                  <a:lnTo>
                    <a:pt x="402" y="379"/>
                  </a:lnTo>
                  <a:cubicBezTo>
                    <a:pt x="415" y="371"/>
                    <a:pt x="422" y="357"/>
                    <a:pt x="422" y="342"/>
                  </a:cubicBezTo>
                  <a:lnTo>
                    <a:pt x="422" y="145"/>
                  </a:lnTo>
                  <a:cubicBezTo>
                    <a:pt x="422" y="129"/>
                    <a:pt x="414" y="115"/>
                    <a:pt x="402" y="108"/>
                  </a:cubicBezTo>
                  <a:lnTo>
                    <a:pt x="233" y="8"/>
                  </a:lnTo>
                  <a:cubicBezTo>
                    <a:pt x="219" y="0"/>
                    <a:pt x="203" y="0"/>
                    <a:pt x="189" y="8"/>
                  </a:cubicBezTo>
                  <a:lnTo>
                    <a:pt x="20" y="108"/>
                  </a:lnTo>
                  <a:cubicBezTo>
                    <a:pt x="8" y="116"/>
                    <a:pt x="0" y="129"/>
                    <a:pt x="0" y="145"/>
                  </a:cubicBezTo>
                  <a:lnTo>
                    <a:pt x="0" y="342"/>
                  </a:lnTo>
                  <a:cubicBezTo>
                    <a:pt x="0" y="357"/>
                    <a:pt x="7" y="371"/>
                    <a:pt x="20" y="379"/>
                  </a:cubicBezTo>
                  <a:lnTo>
                    <a:pt x="187" y="478"/>
                  </a:lnTo>
                  <a:cubicBezTo>
                    <a:pt x="202" y="487"/>
                    <a:pt x="220" y="487"/>
                    <a:pt x="235" y="478"/>
                  </a:cubicBezTo>
                  <a:close/>
                  <a:moveTo>
                    <a:pt x="211" y="240"/>
                  </a:moveTo>
                  <a:lnTo>
                    <a:pt x="211" y="240"/>
                  </a:lnTo>
                  <a:lnTo>
                    <a:pt x="211" y="240"/>
                  </a:lnTo>
                  <a:lnTo>
                    <a:pt x="211" y="240"/>
                  </a:lnTo>
                  <a:lnTo>
                    <a:pt x="211" y="240"/>
                  </a:lnTo>
                  <a:close/>
                </a:path>
              </a:pathLst>
            </a:custGeom>
            <a:solidFill>
              <a:srgbClr val="5C297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1"/>
                </a:solidFill>
              </a:endParaRPr>
            </a:p>
          </p:txBody>
        </p:sp>
      </p:grpSp>
      <p:pic>
        <p:nvPicPr>
          <p:cNvPr id="4" name="Kuva 3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FFB00AC5-1D71-BCB0-A541-9F69D7CA4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495" y="5922860"/>
            <a:ext cx="1634745" cy="1870279"/>
          </a:xfrm>
          <a:prstGeom prst="rect">
            <a:avLst/>
          </a:prstGeom>
        </p:spPr>
      </p:pic>
      <p:sp>
        <p:nvSpPr>
          <p:cNvPr id="7" name="Freeform 7">
            <a:extLst>
              <a:ext uri="{FF2B5EF4-FFF2-40B4-BE49-F238E27FC236}">
                <a16:creationId xmlns:a16="http://schemas.microsoft.com/office/drawing/2014/main" id="{473DD448-B657-CDAB-B358-4BA459FA2593}"/>
              </a:ext>
            </a:extLst>
          </p:cNvPr>
          <p:cNvSpPr>
            <a:spLocks/>
          </p:cNvSpPr>
          <p:nvPr userDrawn="1"/>
        </p:nvSpPr>
        <p:spPr bwMode="auto">
          <a:xfrm rot="864787">
            <a:off x="9776039" y="1030288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" name="Kuva 2" descr="Kuva, joka sisältää kohteen Värikkyys, muotoilu&#10;&#10;Kuvaus luotu automaattisesti">
            <a:extLst>
              <a:ext uri="{FF2B5EF4-FFF2-40B4-BE49-F238E27FC236}">
                <a16:creationId xmlns:a16="http://schemas.microsoft.com/office/drawing/2014/main" id="{8BBD271B-35F3-4323-077F-F67A6FE631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155" y="-624418"/>
            <a:ext cx="1248835" cy="124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7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7416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651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1050" y="-1"/>
            <a:ext cx="12248147" cy="6858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92575-8717-4158-9020-25A4C5653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8901" y="4034296"/>
            <a:ext cx="5468874" cy="778335"/>
          </a:xfr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 tähän esimerkiksi kolmelle riville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A15F1-C8A9-4735-A701-FD391EEC1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08901" y="6182272"/>
            <a:ext cx="6452195" cy="435096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96" y="288984"/>
            <a:ext cx="2375109" cy="6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0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rusdia / bas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FC9F444C-E0DD-8A17-77E4-D97F08DB6D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4538" y="610348"/>
            <a:ext cx="8548966" cy="1151834"/>
          </a:xfrm>
        </p:spPr>
        <p:txBody>
          <a:bodyPr wrap="square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headline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74A8F-8183-B827-EB04-0CC257A08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61" y="343577"/>
            <a:ext cx="2194056" cy="61176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9B520-EC4B-4A54-9E51-C5DDE0AF9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4538" y="1899561"/>
            <a:ext cx="10620375" cy="4232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/ </a:t>
            </a:r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677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383EA8-C556-52F5-F149-F85F24E53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8BF5EB-D9DE-417E-6DCB-60AC1C0B9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8AA99-5EC6-0D74-51B5-3C12E450B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7CD6-3636-455F-95A8-3D9C56174221}" type="datetimeFigureOut">
              <a:rPr lang="fi-FI" smtClean="0"/>
              <a:t>9.10.2024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672798-0374-C7FE-7440-142A9AB95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11F5696-64CD-913B-A0FC-6B2BB3C5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63DC-5189-4FF7-ADD1-73DAADF9FF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005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741" y="2060965"/>
            <a:ext cx="8758518" cy="279890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65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803323C-1D29-424F-BF64-F8958C3F79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338611" y="206282"/>
            <a:ext cx="1588" cy="1588"/>
          </a:xfrm>
          <a:prstGeom prst="rect">
            <a:avLst/>
          </a:prstGeom>
          <a:solidFill>
            <a:srgbClr val="4BD2E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1B56028-2377-4908-B160-FE32D5BE06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76574" y="1941419"/>
            <a:ext cx="1588" cy="1588"/>
          </a:xfrm>
          <a:prstGeom prst="rect">
            <a:avLst/>
          </a:prstGeom>
          <a:solidFill>
            <a:srgbClr val="FF5100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251D2B82-2BB1-43BD-9ADA-3BE3964A68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71038" y="1036638"/>
            <a:ext cx="1588" cy="1588"/>
          </a:xfrm>
          <a:prstGeom prst="rect">
            <a:avLst/>
          </a:prstGeom>
          <a:solidFill>
            <a:srgbClr val="05295E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30" name="AutoShape 20">
            <a:extLst>
              <a:ext uri="{FF2B5EF4-FFF2-40B4-BE49-F238E27FC236}">
                <a16:creationId xmlns:a16="http://schemas.microsoft.com/office/drawing/2014/main" id="{4E333070-30C3-42F1-B821-2EE368CED9A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9455150" y="6635750"/>
            <a:ext cx="495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2468556-1D64-144A-3237-C37748E0B5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16941" y="4997496"/>
            <a:ext cx="5558118" cy="75031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</a:p>
          <a:p>
            <a:r>
              <a:rPr lang="fi-FI" dirty="0"/>
              <a:t>Tilaisuus Päivämäärä</a:t>
            </a:r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83D8E90C-28DD-F49B-5299-96F078E85ED3}"/>
              </a:ext>
            </a:extLst>
          </p:cNvPr>
          <p:cNvSpPr>
            <a:spLocks/>
          </p:cNvSpPr>
          <p:nvPr userDrawn="1"/>
        </p:nvSpPr>
        <p:spPr bwMode="auto">
          <a:xfrm>
            <a:off x="9485313" y="763587"/>
            <a:ext cx="1176338" cy="1355726"/>
          </a:xfrm>
          <a:custGeom>
            <a:avLst/>
            <a:gdLst>
              <a:gd name="T0" fmla="*/ 478 w 1098"/>
              <a:gd name="T1" fmla="*/ 23 h 1260"/>
              <a:gd name="T2" fmla="*/ 478 w 1098"/>
              <a:gd name="T3" fmla="*/ 23 h 1260"/>
              <a:gd name="T4" fmla="*/ 52 w 1098"/>
              <a:gd name="T5" fmla="*/ 285 h 1260"/>
              <a:gd name="T6" fmla="*/ 0 w 1098"/>
              <a:gd name="T7" fmla="*/ 380 h 1260"/>
              <a:gd name="T8" fmla="*/ 6 w 1098"/>
              <a:gd name="T9" fmla="*/ 891 h 1260"/>
              <a:gd name="T10" fmla="*/ 61 w 1098"/>
              <a:gd name="T11" fmla="*/ 985 h 1260"/>
              <a:gd name="T12" fmla="*/ 500 w 1098"/>
              <a:gd name="T13" fmla="*/ 1240 h 1260"/>
              <a:gd name="T14" fmla="*/ 613 w 1098"/>
              <a:gd name="T15" fmla="*/ 1238 h 1260"/>
              <a:gd name="T16" fmla="*/ 1045 w 1098"/>
              <a:gd name="T17" fmla="*/ 973 h 1260"/>
              <a:gd name="T18" fmla="*/ 1098 w 1098"/>
              <a:gd name="T19" fmla="*/ 877 h 1260"/>
              <a:gd name="T20" fmla="*/ 1091 w 1098"/>
              <a:gd name="T21" fmla="*/ 367 h 1260"/>
              <a:gd name="T22" fmla="*/ 1036 w 1098"/>
              <a:gd name="T23" fmla="*/ 272 h 1260"/>
              <a:gd name="T24" fmla="*/ 604 w 1098"/>
              <a:gd name="T25" fmla="*/ 21 h 1260"/>
              <a:gd name="T26" fmla="*/ 478 w 1098"/>
              <a:gd name="T27" fmla="*/ 23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8" h="1260">
                <a:moveTo>
                  <a:pt x="478" y="23"/>
                </a:moveTo>
                <a:lnTo>
                  <a:pt x="478" y="23"/>
                </a:lnTo>
                <a:lnTo>
                  <a:pt x="52" y="285"/>
                </a:lnTo>
                <a:cubicBezTo>
                  <a:pt x="19" y="305"/>
                  <a:pt x="0" y="342"/>
                  <a:pt x="0" y="380"/>
                </a:cubicBezTo>
                <a:lnTo>
                  <a:pt x="6" y="891"/>
                </a:lnTo>
                <a:cubicBezTo>
                  <a:pt x="7" y="930"/>
                  <a:pt x="27" y="965"/>
                  <a:pt x="61" y="985"/>
                </a:cubicBezTo>
                <a:lnTo>
                  <a:pt x="500" y="1240"/>
                </a:lnTo>
                <a:cubicBezTo>
                  <a:pt x="535" y="1260"/>
                  <a:pt x="578" y="1259"/>
                  <a:pt x="613" y="1238"/>
                </a:cubicBezTo>
                <a:lnTo>
                  <a:pt x="1045" y="973"/>
                </a:lnTo>
                <a:cubicBezTo>
                  <a:pt x="1078" y="952"/>
                  <a:pt x="1098" y="916"/>
                  <a:pt x="1098" y="877"/>
                </a:cubicBezTo>
                <a:lnTo>
                  <a:pt x="1091" y="367"/>
                </a:lnTo>
                <a:cubicBezTo>
                  <a:pt x="1091" y="328"/>
                  <a:pt x="1070" y="292"/>
                  <a:pt x="1036" y="272"/>
                </a:cubicBezTo>
                <a:lnTo>
                  <a:pt x="604" y="21"/>
                </a:lnTo>
                <a:cubicBezTo>
                  <a:pt x="565" y="0"/>
                  <a:pt x="516" y="0"/>
                  <a:pt x="478" y="23"/>
                </a:cubicBezTo>
                <a:close/>
              </a:path>
            </a:pathLst>
          </a:custGeom>
          <a:solidFill>
            <a:srgbClr val="05295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B6A4D586-A8CA-7E38-D7D6-473C3239783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31463" y="760412"/>
            <a:ext cx="452438" cy="523875"/>
          </a:xfrm>
          <a:custGeom>
            <a:avLst/>
            <a:gdLst>
              <a:gd name="T0" fmla="*/ 235 w 422"/>
              <a:gd name="T1" fmla="*/ 478 h 487"/>
              <a:gd name="T2" fmla="*/ 235 w 422"/>
              <a:gd name="T3" fmla="*/ 478 h 487"/>
              <a:gd name="T4" fmla="*/ 402 w 422"/>
              <a:gd name="T5" fmla="*/ 379 h 487"/>
              <a:gd name="T6" fmla="*/ 422 w 422"/>
              <a:gd name="T7" fmla="*/ 342 h 487"/>
              <a:gd name="T8" fmla="*/ 422 w 422"/>
              <a:gd name="T9" fmla="*/ 145 h 487"/>
              <a:gd name="T10" fmla="*/ 402 w 422"/>
              <a:gd name="T11" fmla="*/ 108 h 487"/>
              <a:gd name="T12" fmla="*/ 233 w 422"/>
              <a:gd name="T13" fmla="*/ 8 h 487"/>
              <a:gd name="T14" fmla="*/ 189 w 422"/>
              <a:gd name="T15" fmla="*/ 8 h 487"/>
              <a:gd name="T16" fmla="*/ 20 w 422"/>
              <a:gd name="T17" fmla="*/ 108 h 487"/>
              <a:gd name="T18" fmla="*/ 0 w 422"/>
              <a:gd name="T19" fmla="*/ 145 h 487"/>
              <a:gd name="T20" fmla="*/ 0 w 422"/>
              <a:gd name="T21" fmla="*/ 342 h 487"/>
              <a:gd name="T22" fmla="*/ 20 w 422"/>
              <a:gd name="T23" fmla="*/ 379 h 487"/>
              <a:gd name="T24" fmla="*/ 187 w 422"/>
              <a:gd name="T25" fmla="*/ 478 h 487"/>
              <a:gd name="T26" fmla="*/ 235 w 422"/>
              <a:gd name="T27" fmla="*/ 478 h 487"/>
              <a:gd name="T28" fmla="*/ 211 w 422"/>
              <a:gd name="T29" fmla="*/ 240 h 487"/>
              <a:gd name="T30" fmla="*/ 211 w 422"/>
              <a:gd name="T31" fmla="*/ 240 h 487"/>
              <a:gd name="T32" fmla="*/ 211 w 422"/>
              <a:gd name="T33" fmla="*/ 240 h 487"/>
              <a:gd name="T34" fmla="*/ 211 w 422"/>
              <a:gd name="T35" fmla="*/ 240 h 487"/>
              <a:gd name="T36" fmla="*/ 211 w 422"/>
              <a:gd name="T37" fmla="*/ 2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2" h="487">
                <a:moveTo>
                  <a:pt x="235" y="478"/>
                </a:moveTo>
                <a:lnTo>
                  <a:pt x="235" y="478"/>
                </a:lnTo>
                <a:lnTo>
                  <a:pt x="402" y="379"/>
                </a:lnTo>
                <a:cubicBezTo>
                  <a:pt x="415" y="371"/>
                  <a:pt x="422" y="357"/>
                  <a:pt x="422" y="342"/>
                </a:cubicBezTo>
                <a:lnTo>
                  <a:pt x="422" y="145"/>
                </a:lnTo>
                <a:cubicBezTo>
                  <a:pt x="422" y="129"/>
                  <a:pt x="414" y="115"/>
                  <a:pt x="402" y="108"/>
                </a:cubicBezTo>
                <a:lnTo>
                  <a:pt x="233" y="8"/>
                </a:lnTo>
                <a:cubicBezTo>
                  <a:pt x="219" y="0"/>
                  <a:pt x="203" y="0"/>
                  <a:pt x="189" y="8"/>
                </a:cubicBezTo>
                <a:lnTo>
                  <a:pt x="20" y="108"/>
                </a:lnTo>
                <a:cubicBezTo>
                  <a:pt x="8" y="116"/>
                  <a:pt x="0" y="129"/>
                  <a:pt x="0" y="145"/>
                </a:cubicBezTo>
                <a:lnTo>
                  <a:pt x="0" y="342"/>
                </a:lnTo>
                <a:cubicBezTo>
                  <a:pt x="0" y="357"/>
                  <a:pt x="7" y="371"/>
                  <a:pt x="20" y="379"/>
                </a:cubicBezTo>
                <a:lnTo>
                  <a:pt x="187" y="478"/>
                </a:lnTo>
                <a:cubicBezTo>
                  <a:pt x="202" y="487"/>
                  <a:pt x="220" y="487"/>
                  <a:pt x="235" y="478"/>
                </a:cubicBezTo>
                <a:close/>
                <a:moveTo>
                  <a:pt x="211" y="240"/>
                </a:move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lnTo>
                  <a:pt x="211" y="240"/>
                </a:lnTo>
                <a:close/>
              </a:path>
            </a:pathLst>
          </a:custGeom>
          <a:solidFill>
            <a:srgbClr val="5C297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6873C8BF-99D1-C631-0A1A-96870E5DD98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55043" y="6157244"/>
            <a:ext cx="514350" cy="455613"/>
          </a:xfrm>
          <a:custGeom>
            <a:avLst/>
            <a:gdLst>
              <a:gd name="T0" fmla="*/ 411 w 518"/>
              <a:gd name="T1" fmla="*/ 434 h 462"/>
              <a:gd name="T2" fmla="*/ 411 w 518"/>
              <a:gd name="T3" fmla="*/ 434 h 462"/>
              <a:gd name="T4" fmla="*/ 510 w 518"/>
              <a:gd name="T5" fmla="*/ 251 h 462"/>
              <a:gd name="T6" fmla="*/ 509 w 518"/>
              <a:gd name="T7" fmla="*/ 205 h 462"/>
              <a:gd name="T8" fmla="*/ 400 w 518"/>
              <a:gd name="T9" fmla="*/ 22 h 462"/>
              <a:gd name="T10" fmla="*/ 360 w 518"/>
              <a:gd name="T11" fmla="*/ 0 h 462"/>
              <a:gd name="T12" fmla="*/ 148 w 518"/>
              <a:gd name="T13" fmla="*/ 0 h 462"/>
              <a:gd name="T14" fmla="*/ 107 w 518"/>
              <a:gd name="T15" fmla="*/ 24 h 462"/>
              <a:gd name="T16" fmla="*/ 7 w 518"/>
              <a:gd name="T17" fmla="*/ 210 h 462"/>
              <a:gd name="T18" fmla="*/ 8 w 518"/>
              <a:gd name="T19" fmla="*/ 256 h 462"/>
              <a:gd name="T20" fmla="*/ 117 w 518"/>
              <a:gd name="T21" fmla="*/ 439 h 462"/>
              <a:gd name="T22" fmla="*/ 157 w 518"/>
              <a:gd name="T23" fmla="*/ 462 h 462"/>
              <a:gd name="T24" fmla="*/ 366 w 518"/>
              <a:gd name="T25" fmla="*/ 461 h 462"/>
              <a:gd name="T26" fmla="*/ 411 w 518"/>
              <a:gd name="T27" fmla="*/ 434 h 462"/>
              <a:gd name="T28" fmla="*/ 257 w 518"/>
              <a:gd name="T29" fmla="*/ 228 h 462"/>
              <a:gd name="T30" fmla="*/ 257 w 518"/>
              <a:gd name="T31" fmla="*/ 228 h 462"/>
              <a:gd name="T32" fmla="*/ 257 w 518"/>
              <a:gd name="T33" fmla="*/ 228 h 462"/>
              <a:gd name="T34" fmla="*/ 257 w 518"/>
              <a:gd name="T35" fmla="*/ 228 h 462"/>
              <a:gd name="T36" fmla="*/ 257 w 518"/>
              <a:gd name="T37" fmla="*/ 228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8" h="462">
                <a:moveTo>
                  <a:pt x="411" y="434"/>
                </a:moveTo>
                <a:lnTo>
                  <a:pt x="411" y="434"/>
                </a:lnTo>
                <a:lnTo>
                  <a:pt x="510" y="251"/>
                </a:lnTo>
                <a:cubicBezTo>
                  <a:pt x="518" y="236"/>
                  <a:pt x="517" y="219"/>
                  <a:pt x="509" y="205"/>
                </a:cubicBezTo>
                <a:lnTo>
                  <a:pt x="400" y="22"/>
                </a:lnTo>
                <a:cubicBezTo>
                  <a:pt x="391" y="8"/>
                  <a:pt x="376" y="0"/>
                  <a:pt x="360" y="0"/>
                </a:cubicBezTo>
                <a:lnTo>
                  <a:pt x="148" y="0"/>
                </a:lnTo>
                <a:cubicBezTo>
                  <a:pt x="131" y="0"/>
                  <a:pt x="116" y="9"/>
                  <a:pt x="107" y="24"/>
                </a:cubicBezTo>
                <a:lnTo>
                  <a:pt x="7" y="210"/>
                </a:lnTo>
                <a:cubicBezTo>
                  <a:pt x="0" y="225"/>
                  <a:pt x="1" y="242"/>
                  <a:pt x="8" y="256"/>
                </a:cubicBezTo>
                <a:lnTo>
                  <a:pt x="117" y="439"/>
                </a:lnTo>
                <a:cubicBezTo>
                  <a:pt x="126" y="453"/>
                  <a:pt x="141" y="462"/>
                  <a:pt x="157" y="462"/>
                </a:cubicBezTo>
                <a:lnTo>
                  <a:pt x="366" y="461"/>
                </a:lnTo>
                <a:cubicBezTo>
                  <a:pt x="385" y="461"/>
                  <a:pt x="402" y="451"/>
                  <a:pt x="411" y="434"/>
                </a:cubicBezTo>
                <a:close/>
                <a:moveTo>
                  <a:pt x="257" y="228"/>
                </a:move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lnTo>
                  <a:pt x="257" y="228"/>
                </a:ln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5" name="Kuva 14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0039982C-3F89-E1FC-A892-BA74C4EA8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151" y="-592459"/>
            <a:ext cx="1035694" cy="1184917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63170165-F6C2-8C3A-4D94-F551869E212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9313" y="363538"/>
            <a:ext cx="1144588" cy="1322388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4C48BEDA-BF95-8665-F70D-DB6420B32387}"/>
              </a:ext>
            </a:extLst>
          </p:cNvPr>
          <p:cNvSpPr>
            <a:spLocks/>
          </p:cNvSpPr>
          <p:nvPr userDrawn="1"/>
        </p:nvSpPr>
        <p:spPr bwMode="auto">
          <a:xfrm rot="1047458">
            <a:off x="594519" y="477802"/>
            <a:ext cx="509588" cy="514350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" name="Kuva 3" descr="Kuva, joka sisältää kohteen valkoinen, mustavalkoinen, muotoilu&#10;&#10;Kuvaus luotu automaattisesti">
            <a:extLst>
              <a:ext uri="{FF2B5EF4-FFF2-40B4-BE49-F238E27FC236}">
                <a16:creationId xmlns:a16="http://schemas.microsoft.com/office/drawing/2014/main" id="{71B89258-0900-F4D8-14A8-C7DBBABC34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2" y="5885438"/>
            <a:ext cx="655821" cy="7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21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AA7200-E33B-3911-6EAE-D6792063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2E7B79-2C0F-E56C-954A-EB5288660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0E90DC-0A91-07B2-FEC0-03B51A1A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7CD6-3636-455F-95A8-3D9C56174221}" type="datetimeFigureOut">
              <a:rPr lang="fi-FI" smtClean="0"/>
              <a:t>9.10.2024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EB03332-7221-E4F7-0623-E4F256B52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0B144C-7E3E-46F2-26D6-0F9F522F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63DC-5189-4FF7-ADD1-73DAADF9FF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7035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E85404-4D27-B9C7-DE8B-CA3FCD9C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4A57E0-5EB4-44C5-DCA1-66907D9D5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3E9B98-C9E4-ED5F-0860-D2D3FFB7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7CD6-3636-455F-95A8-3D9C56174221}" type="datetimeFigureOut">
              <a:rPr lang="fi-FI" smtClean="0"/>
              <a:t>9.10.2024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D22073-DAAD-04E2-5B22-D41FAAEC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A721CE-FA2E-4E7C-D16D-52F8014C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63DC-5189-4FF7-ADD1-73DAADF9FF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4404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C1EE78-452B-331A-7EDD-2A467E2F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660740-1A6E-9A97-EBE4-8EC5CE115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AF4079E-E95F-C856-39F2-26FB9171F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EE24714-D577-B912-35AD-4BD6EDB2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7CD6-3636-455F-95A8-3D9C56174221}" type="datetimeFigureOut">
              <a:rPr lang="fi-FI" smtClean="0"/>
              <a:t>9.10.2024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9581779-FC38-90C3-5E51-1FC78A45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9D3D0EE-59CE-06E7-CD26-E8A62DF1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63DC-5189-4FF7-ADD1-73DAADF9FF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924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E86121-5C63-EEAD-ED4E-CEC15C536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1826F2-B8D8-0744-E31C-DFDCA3C65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675C99C-4CD5-F25C-15A6-63FE1AEB9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45CF4D3-D1F8-6484-5118-A6968168F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8C99EB3-564D-CF2E-2A9F-2A9A1D635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A3A9B48-1282-5E80-7E37-0EE38DD7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7CD6-3636-455F-95A8-3D9C56174221}" type="datetimeFigureOut">
              <a:rPr lang="fi-FI" smtClean="0"/>
              <a:t>9.10.2024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4F2F315-FE42-82EC-B5B0-FB36D2CF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6C1E5F5-A7CE-8A22-17BC-200C49FA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63DC-5189-4FF7-ADD1-73DAADF9FF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9427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AEB80E-AD72-9BCB-8BC0-97887F165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CD78F36-6803-1299-873A-E1565387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7CD6-3636-455F-95A8-3D9C56174221}" type="datetimeFigureOut">
              <a:rPr lang="fi-FI" smtClean="0"/>
              <a:t>9.10.2024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B6AB1E2-549D-AE8E-AC0C-EC2D379D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486D95-C7D9-FEB3-0D11-C6168F9E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63DC-5189-4FF7-ADD1-73DAADF9FF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8567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A6BDA18-01EF-B0B7-BAC7-900CB449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7CD6-3636-455F-95A8-3D9C56174221}" type="datetimeFigureOut">
              <a:rPr lang="fi-FI" smtClean="0"/>
              <a:t>9.10.2024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877DA44-78BD-18FE-FA29-5D7E5CE8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168A4D-9668-6EC1-A5C3-46740B80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63DC-5189-4FF7-ADD1-73DAADF9FF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989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391612-6866-B6EB-277B-F676CF0A6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454A85-77A7-BC78-2D12-987557720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86E8F86-6293-2612-1286-4DEC74835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0B49BC1-7EC4-5B9B-D9E1-EAE40C4C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7CD6-3636-455F-95A8-3D9C56174221}" type="datetimeFigureOut">
              <a:rPr lang="fi-FI" smtClean="0"/>
              <a:t>9.10.2024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1D3D872-5042-7738-C74A-953305D23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FA779A-DE70-187E-F69C-8429331B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63DC-5189-4FF7-ADD1-73DAADF9FF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893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762221-46A2-F2D2-E437-0A0643615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54682B1-70A9-A388-EAED-0FDBB3B7B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A6FDD6D-1BDB-525E-62BA-C2BC2B78A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64875C3-B122-FD5F-51E6-96048DCC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7CD6-3636-455F-95A8-3D9C56174221}" type="datetimeFigureOut">
              <a:rPr lang="fi-FI" smtClean="0"/>
              <a:t>9.10.2024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E72FF70-033E-70BA-25B3-C58729488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9362AE-1F6E-AF32-0762-F4A7FE73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63DC-5189-4FF7-ADD1-73DAADF9FF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5831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4D31F9-D3B6-B834-D15F-CFEA78E6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38D7736-4E76-42F7-44BB-B4FB6172D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6105BB-25A1-53A2-6DCE-3413FC3D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7CD6-3636-455F-95A8-3D9C56174221}" type="datetimeFigureOut">
              <a:rPr lang="fi-FI" smtClean="0"/>
              <a:t>9.10.2024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EC2520-0B35-0B43-630A-387EFA871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D9CC8F-BCC0-BE3A-B8AF-7FCCBD38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63DC-5189-4FF7-ADD1-73DAADF9FF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8957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0564E63-E304-7B2B-D588-8447387E5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566FA2B-12BA-C02D-6FA3-41E0FB28B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1ECDC51-0124-73AD-3D71-F2B04A74B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7CD6-3636-455F-95A8-3D9C56174221}" type="datetimeFigureOut">
              <a:rPr lang="fi-FI" smtClean="0"/>
              <a:t>9.10.2024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96AE0D-F487-BD44-7C7B-CFB5BC78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B44EE3-ECED-8287-398C-5D204BC3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63DC-5189-4FF7-ADD1-73DAADF9FF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643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04667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4704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1F0A607D-44D7-4BB8-9DB5-A887E162C82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16475" y="6365876"/>
            <a:ext cx="1143000" cy="1320799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D0574C40-0A12-4F6E-A594-56731080BD9C}"/>
              </a:ext>
            </a:extLst>
          </p:cNvPr>
          <p:cNvSpPr>
            <a:spLocks/>
          </p:cNvSpPr>
          <p:nvPr userDrawn="1"/>
        </p:nvSpPr>
        <p:spPr bwMode="auto">
          <a:xfrm rot="931304">
            <a:off x="4430712" y="6473825"/>
            <a:ext cx="509588" cy="512762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49B5BBB-A719-4420-8D96-69A9CB033BFB}"/>
              </a:ext>
            </a:extLst>
          </p:cNvPr>
          <p:cNvSpPr>
            <a:spLocks/>
          </p:cNvSpPr>
          <p:nvPr userDrawn="1"/>
        </p:nvSpPr>
        <p:spPr bwMode="auto">
          <a:xfrm>
            <a:off x="10871200" y="-468313"/>
            <a:ext cx="869951" cy="754064"/>
          </a:xfrm>
          <a:custGeom>
            <a:avLst/>
            <a:gdLst>
              <a:gd name="T0" fmla="*/ 37 w 2039"/>
              <a:gd name="T1" fmla="*/ 984 h 1766"/>
              <a:gd name="T2" fmla="*/ 37 w 2039"/>
              <a:gd name="T3" fmla="*/ 984 h 1766"/>
              <a:gd name="T4" fmla="*/ 451 w 2039"/>
              <a:gd name="T5" fmla="*/ 1678 h 1766"/>
              <a:gd name="T6" fmla="*/ 605 w 2039"/>
              <a:gd name="T7" fmla="*/ 1765 h 1766"/>
              <a:gd name="T8" fmla="*/ 1430 w 2039"/>
              <a:gd name="T9" fmla="*/ 1765 h 1766"/>
              <a:gd name="T10" fmla="*/ 1584 w 2039"/>
              <a:gd name="T11" fmla="*/ 1678 h 1766"/>
              <a:gd name="T12" fmla="*/ 2005 w 2039"/>
              <a:gd name="T13" fmla="*/ 974 h 1766"/>
              <a:gd name="T14" fmla="*/ 2005 w 2039"/>
              <a:gd name="T15" fmla="*/ 791 h 1766"/>
              <a:gd name="T16" fmla="*/ 1584 w 2039"/>
              <a:gd name="T17" fmla="*/ 86 h 1766"/>
              <a:gd name="T18" fmla="*/ 1431 w 2039"/>
              <a:gd name="T19" fmla="*/ 0 h 1766"/>
              <a:gd name="T20" fmla="*/ 605 w 2039"/>
              <a:gd name="T21" fmla="*/ 0 h 1766"/>
              <a:gd name="T22" fmla="*/ 452 w 2039"/>
              <a:gd name="T23" fmla="*/ 86 h 1766"/>
              <a:gd name="T24" fmla="*/ 37 w 2039"/>
              <a:gd name="T25" fmla="*/ 780 h 1766"/>
              <a:gd name="T26" fmla="*/ 37 w 2039"/>
              <a:gd name="T27" fmla="*/ 984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39" h="1766">
                <a:moveTo>
                  <a:pt x="37" y="984"/>
                </a:moveTo>
                <a:lnTo>
                  <a:pt x="37" y="984"/>
                </a:lnTo>
                <a:lnTo>
                  <a:pt x="451" y="1678"/>
                </a:lnTo>
                <a:cubicBezTo>
                  <a:pt x="483" y="1732"/>
                  <a:pt x="542" y="1765"/>
                  <a:pt x="605" y="1765"/>
                </a:cubicBezTo>
                <a:lnTo>
                  <a:pt x="1430" y="1765"/>
                </a:lnTo>
                <a:cubicBezTo>
                  <a:pt x="1493" y="1766"/>
                  <a:pt x="1552" y="1732"/>
                  <a:pt x="1584" y="1678"/>
                </a:cubicBezTo>
                <a:lnTo>
                  <a:pt x="2005" y="974"/>
                </a:lnTo>
                <a:cubicBezTo>
                  <a:pt x="2039" y="918"/>
                  <a:pt x="2039" y="847"/>
                  <a:pt x="2005" y="791"/>
                </a:cubicBezTo>
                <a:lnTo>
                  <a:pt x="1584" y="86"/>
                </a:lnTo>
                <a:cubicBezTo>
                  <a:pt x="1552" y="32"/>
                  <a:pt x="1494" y="0"/>
                  <a:pt x="1431" y="0"/>
                </a:cubicBezTo>
                <a:lnTo>
                  <a:pt x="605" y="0"/>
                </a:lnTo>
                <a:cubicBezTo>
                  <a:pt x="542" y="0"/>
                  <a:pt x="484" y="32"/>
                  <a:pt x="452" y="86"/>
                </a:cubicBezTo>
                <a:lnTo>
                  <a:pt x="37" y="780"/>
                </a:lnTo>
                <a:cubicBezTo>
                  <a:pt x="0" y="843"/>
                  <a:pt x="0" y="921"/>
                  <a:pt x="37" y="984"/>
                </a:cubicBez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8" name="Kuva 7" descr="Kuva, joka sisältää kohteen violetti, kuvakaappaus, Liila, orvokki&#10;&#10;Kuvaus luotu automaattisesti">
            <a:extLst>
              <a:ext uri="{FF2B5EF4-FFF2-40B4-BE49-F238E27FC236}">
                <a16:creationId xmlns:a16="http://schemas.microsoft.com/office/drawing/2014/main" id="{AD69C995-ECA9-6E2B-2179-B8FEC83AEC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30348" y="5622638"/>
            <a:ext cx="528432" cy="6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8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 2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510553"/>
            <a:ext cx="5256000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BB201024-2341-4ECF-AB74-5658228B1B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7975" y="7018338"/>
            <a:ext cx="1588" cy="1587"/>
          </a:xfrm>
          <a:prstGeom prst="rect">
            <a:avLst/>
          </a:prstGeom>
          <a:solidFill>
            <a:srgbClr val="FF6100"/>
          </a:solidFill>
          <a:ln w="0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849B5BBB-A719-4420-8D96-69A9CB033BFB}"/>
              </a:ext>
            </a:extLst>
          </p:cNvPr>
          <p:cNvSpPr>
            <a:spLocks/>
          </p:cNvSpPr>
          <p:nvPr userDrawn="1"/>
        </p:nvSpPr>
        <p:spPr bwMode="auto">
          <a:xfrm>
            <a:off x="10871200" y="-468313"/>
            <a:ext cx="869951" cy="754064"/>
          </a:xfrm>
          <a:custGeom>
            <a:avLst/>
            <a:gdLst>
              <a:gd name="T0" fmla="*/ 37 w 2039"/>
              <a:gd name="T1" fmla="*/ 984 h 1766"/>
              <a:gd name="T2" fmla="*/ 37 w 2039"/>
              <a:gd name="T3" fmla="*/ 984 h 1766"/>
              <a:gd name="T4" fmla="*/ 451 w 2039"/>
              <a:gd name="T5" fmla="*/ 1678 h 1766"/>
              <a:gd name="T6" fmla="*/ 605 w 2039"/>
              <a:gd name="T7" fmla="*/ 1765 h 1766"/>
              <a:gd name="T8" fmla="*/ 1430 w 2039"/>
              <a:gd name="T9" fmla="*/ 1765 h 1766"/>
              <a:gd name="T10" fmla="*/ 1584 w 2039"/>
              <a:gd name="T11" fmla="*/ 1678 h 1766"/>
              <a:gd name="T12" fmla="*/ 2005 w 2039"/>
              <a:gd name="T13" fmla="*/ 974 h 1766"/>
              <a:gd name="T14" fmla="*/ 2005 w 2039"/>
              <a:gd name="T15" fmla="*/ 791 h 1766"/>
              <a:gd name="T16" fmla="*/ 1584 w 2039"/>
              <a:gd name="T17" fmla="*/ 86 h 1766"/>
              <a:gd name="T18" fmla="*/ 1431 w 2039"/>
              <a:gd name="T19" fmla="*/ 0 h 1766"/>
              <a:gd name="T20" fmla="*/ 605 w 2039"/>
              <a:gd name="T21" fmla="*/ 0 h 1766"/>
              <a:gd name="T22" fmla="*/ 452 w 2039"/>
              <a:gd name="T23" fmla="*/ 86 h 1766"/>
              <a:gd name="T24" fmla="*/ 37 w 2039"/>
              <a:gd name="T25" fmla="*/ 780 h 1766"/>
              <a:gd name="T26" fmla="*/ 37 w 2039"/>
              <a:gd name="T27" fmla="*/ 984 h 1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39" h="1766">
                <a:moveTo>
                  <a:pt x="37" y="984"/>
                </a:moveTo>
                <a:lnTo>
                  <a:pt x="37" y="984"/>
                </a:lnTo>
                <a:lnTo>
                  <a:pt x="451" y="1678"/>
                </a:lnTo>
                <a:cubicBezTo>
                  <a:pt x="483" y="1732"/>
                  <a:pt x="542" y="1765"/>
                  <a:pt x="605" y="1765"/>
                </a:cubicBezTo>
                <a:lnTo>
                  <a:pt x="1430" y="1765"/>
                </a:lnTo>
                <a:cubicBezTo>
                  <a:pt x="1493" y="1766"/>
                  <a:pt x="1552" y="1732"/>
                  <a:pt x="1584" y="1678"/>
                </a:cubicBezTo>
                <a:lnTo>
                  <a:pt x="2005" y="974"/>
                </a:lnTo>
                <a:cubicBezTo>
                  <a:pt x="2039" y="918"/>
                  <a:pt x="2039" y="847"/>
                  <a:pt x="2005" y="791"/>
                </a:cubicBezTo>
                <a:lnTo>
                  <a:pt x="1584" y="86"/>
                </a:lnTo>
                <a:cubicBezTo>
                  <a:pt x="1552" y="32"/>
                  <a:pt x="1494" y="0"/>
                  <a:pt x="1431" y="0"/>
                </a:cubicBezTo>
                <a:lnTo>
                  <a:pt x="605" y="0"/>
                </a:lnTo>
                <a:cubicBezTo>
                  <a:pt x="542" y="0"/>
                  <a:pt x="484" y="32"/>
                  <a:pt x="452" y="86"/>
                </a:cubicBezTo>
                <a:lnTo>
                  <a:pt x="37" y="780"/>
                </a:lnTo>
                <a:cubicBezTo>
                  <a:pt x="0" y="843"/>
                  <a:pt x="0" y="921"/>
                  <a:pt x="37" y="984"/>
                </a:cubicBezTo>
                <a:close/>
              </a:path>
            </a:pathLst>
          </a:custGeom>
          <a:solidFill>
            <a:srgbClr val="D60F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A3972F02-F285-6923-4F4C-84AD090D7F0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16475" y="6365876"/>
            <a:ext cx="1143000" cy="1320799"/>
          </a:xfrm>
          <a:custGeom>
            <a:avLst/>
            <a:gdLst>
              <a:gd name="T0" fmla="*/ 375 w 675"/>
              <a:gd name="T1" fmla="*/ 763 h 777"/>
              <a:gd name="T2" fmla="*/ 375 w 675"/>
              <a:gd name="T3" fmla="*/ 763 h 777"/>
              <a:gd name="T4" fmla="*/ 640 w 675"/>
              <a:gd name="T5" fmla="*/ 606 h 777"/>
              <a:gd name="T6" fmla="*/ 673 w 675"/>
              <a:gd name="T7" fmla="*/ 547 h 777"/>
              <a:gd name="T8" fmla="*/ 675 w 675"/>
              <a:gd name="T9" fmla="*/ 232 h 777"/>
              <a:gd name="T10" fmla="*/ 642 w 675"/>
              <a:gd name="T11" fmla="*/ 174 h 777"/>
              <a:gd name="T12" fmla="*/ 374 w 675"/>
              <a:gd name="T13" fmla="*/ 12 h 777"/>
              <a:gd name="T14" fmla="*/ 304 w 675"/>
              <a:gd name="T15" fmla="*/ 12 h 777"/>
              <a:gd name="T16" fmla="*/ 34 w 675"/>
              <a:gd name="T17" fmla="*/ 172 h 777"/>
              <a:gd name="T18" fmla="*/ 1 w 675"/>
              <a:gd name="T19" fmla="*/ 230 h 777"/>
              <a:gd name="T20" fmla="*/ 0 w 675"/>
              <a:gd name="T21" fmla="*/ 545 h 777"/>
              <a:gd name="T22" fmla="*/ 33 w 675"/>
              <a:gd name="T23" fmla="*/ 603 h 777"/>
              <a:gd name="T24" fmla="*/ 297 w 675"/>
              <a:gd name="T25" fmla="*/ 763 h 777"/>
              <a:gd name="T26" fmla="*/ 375 w 675"/>
              <a:gd name="T27" fmla="*/ 763 h 777"/>
              <a:gd name="T28" fmla="*/ 337 w 675"/>
              <a:gd name="T29" fmla="*/ 384 h 777"/>
              <a:gd name="T30" fmla="*/ 337 w 675"/>
              <a:gd name="T31" fmla="*/ 384 h 777"/>
              <a:gd name="T32" fmla="*/ 337 w 675"/>
              <a:gd name="T33" fmla="*/ 384 h 777"/>
              <a:gd name="T34" fmla="*/ 337 w 675"/>
              <a:gd name="T35" fmla="*/ 384 h 777"/>
              <a:gd name="T36" fmla="*/ 337 w 675"/>
              <a:gd name="T37" fmla="*/ 384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75" h="777">
                <a:moveTo>
                  <a:pt x="375" y="763"/>
                </a:moveTo>
                <a:lnTo>
                  <a:pt x="375" y="763"/>
                </a:lnTo>
                <a:lnTo>
                  <a:pt x="640" y="606"/>
                </a:lnTo>
                <a:cubicBezTo>
                  <a:pt x="661" y="593"/>
                  <a:pt x="673" y="571"/>
                  <a:pt x="673" y="547"/>
                </a:cubicBezTo>
                <a:lnTo>
                  <a:pt x="675" y="232"/>
                </a:lnTo>
                <a:cubicBezTo>
                  <a:pt x="675" y="208"/>
                  <a:pt x="662" y="186"/>
                  <a:pt x="642" y="174"/>
                </a:cubicBezTo>
                <a:lnTo>
                  <a:pt x="374" y="12"/>
                </a:lnTo>
                <a:cubicBezTo>
                  <a:pt x="352" y="0"/>
                  <a:pt x="325" y="0"/>
                  <a:pt x="304" y="12"/>
                </a:cubicBezTo>
                <a:lnTo>
                  <a:pt x="34" y="172"/>
                </a:lnTo>
                <a:cubicBezTo>
                  <a:pt x="14" y="184"/>
                  <a:pt x="1" y="206"/>
                  <a:pt x="1" y="230"/>
                </a:cubicBezTo>
                <a:lnTo>
                  <a:pt x="0" y="545"/>
                </a:lnTo>
                <a:cubicBezTo>
                  <a:pt x="0" y="569"/>
                  <a:pt x="12" y="591"/>
                  <a:pt x="33" y="603"/>
                </a:cubicBezTo>
                <a:lnTo>
                  <a:pt x="297" y="763"/>
                </a:lnTo>
                <a:cubicBezTo>
                  <a:pt x="321" y="777"/>
                  <a:pt x="351" y="777"/>
                  <a:pt x="375" y="763"/>
                </a:cubicBezTo>
                <a:close/>
                <a:moveTo>
                  <a:pt x="337" y="384"/>
                </a:move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lnTo>
                  <a:pt x="337" y="384"/>
                </a:lnTo>
                <a:close/>
              </a:path>
            </a:pathLst>
          </a:custGeom>
          <a:solidFill>
            <a:srgbClr val="FF61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6D2A6904-26F7-DBC2-63DB-61A40BFC7D76}"/>
              </a:ext>
            </a:extLst>
          </p:cNvPr>
          <p:cNvSpPr>
            <a:spLocks/>
          </p:cNvSpPr>
          <p:nvPr userDrawn="1"/>
        </p:nvSpPr>
        <p:spPr bwMode="auto">
          <a:xfrm rot="931304">
            <a:off x="4430712" y="6473825"/>
            <a:ext cx="509588" cy="512762"/>
          </a:xfrm>
          <a:custGeom>
            <a:avLst/>
            <a:gdLst>
              <a:gd name="T0" fmla="*/ 246 w 301"/>
              <a:gd name="T1" fmla="*/ 33 h 302"/>
              <a:gd name="T2" fmla="*/ 246 w 301"/>
              <a:gd name="T3" fmla="*/ 33 h 302"/>
              <a:gd name="T4" fmla="*/ 125 w 301"/>
              <a:gd name="T5" fmla="*/ 3 h 302"/>
              <a:gd name="T6" fmla="*/ 99 w 301"/>
              <a:gd name="T7" fmla="*/ 10 h 302"/>
              <a:gd name="T8" fmla="*/ 9 w 301"/>
              <a:gd name="T9" fmla="*/ 100 h 302"/>
              <a:gd name="T10" fmla="*/ 1 w 301"/>
              <a:gd name="T11" fmla="*/ 126 h 302"/>
              <a:gd name="T12" fmla="*/ 32 w 301"/>
              <a:gd name="T13" fmla="*/ 249 h 302"/>
              <a:gd name="T14" fmla="*/ 52 w 301"/>
              <a:gd name="T15" fmla="*/ 269 h 302"/>
              <a:gd name="T16" fmla="*/ 175 w 301"/>
              <a:gd name="T17" fmla="*/ 300 h 302"/>
              <a:gd name="T18" fmla="*/ 201 w 301"/>
              <a:gd name="T19" fmla="*/ 292 h 302"/>
              <a:gd name="T20" fmla="*/ 291 w 301"/>
              <a:gd name="T21" fmla="*/ 202 h 302"/>
              <a:gd name="T22" fmla="*/ 299 w 301"/>
              <a:gd name="T23" fmla="*/ 176 h 302"/>
              <a:gd name="T24" fmla="*/ 268 w 301"/>
              <a:gd name="T25" fmla="*/ 55 h 302"/>
              <a:gd name="T26" fmla="*/ 246 w 301"/>
              <a:gd name="T27" fmla="*/ 33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1" h="302">
                <a:moveTo>
                  <a:pt x="246" y="33"/>
                </a:moveTo>
                <a:lnTo>
                  <a:pt x="246" y="33"/>
                </a:lnTo>
                <a:lnTo>
                  <a:pt x="125" y="3"/>
                </a:lnTo>
                <a:cubicBezTo>
                  <a:pt x="115" y="0"/>
                  <a:pt x="105" y="3"/>
                  <a:pt x="99" y="10"/>
                </a:cubicBezTo>
                <a:lnTo>
                  <a:pt x="9" y="100"/>
                </a:lnTo>
                <a:cubicBezTo>
                  <a:pt x="2" y="107"/>
                  <a:pt x="0" y="117"/>
                  <a:pt x="1" y="126"/>
                </a:cubicBezTo>
                <a:lnTo>
                  <a:pt x="32" y="249"/>
                </a:lnTo>
                <a:cubicBezTo>
                  <a:pt x="35" y="259"/>
                  <a:pt x="43" y="266"/>
                  <a:pt x="52" y="269"/>
                </a:cubicBezTo>
                <a:lnTo>
                  <a:pt x="175" y="300"/>
                </a:lnTo>
                <a:cubicBezTo>
                  <a:pt x="185" y="302"/>
                  <a:pt x="195" y="299"/>
                  <a:pt x="201" y="292"/>
                </a:cubicBezTo>
                <a:lnTo>
                  <a:pt x="291" y="202"/>
                </a:lnTo>
                <a:cubicBezTo>
                  <a:pt x="298" y="196"/>
                  <a:pt x="301" y="186"/>
                  <a:pt x="299" y="176"/>
                </a:cubicBezTo>
                <a:lnTo>
                  <a:pt x="268" y="55"/>
                </a:lnTo>
                <a:cubicBezTo>
                  <a:pt x="265" y="44"/>
                  <a:pt x="257" y="36"/>
                  <a:pt x="246" y="33"/>
                </a:cubicBezTo>
                <a:close/>
              </a:path>
            </a:pathLst>
          </a:custGeom>
          <a:solidFill>
            <a:srgbClr val="96D6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" name="Kuva 3" descr="Kuva, joka sisältää kohteen violetti, kuvakaappaus, Liila, orvokki&#10;&#10;Kuvaus luotu automaattisesti">
            <a:extLst>
              <a:ext uri="{FF2B5EF4-FFF2-40B4-BE49-F238E27FC236}">
                <a16:creationId xmlns:a16="http://schemas.microsoft.com/office/drawing/2014/main" id="{637223F6-0310-1214-1A4A-E2511B34F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30348" y="5622638"/>
            <a:ext cx="528432" cy="6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8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833281"/>
            <a:ext cx="5256000" cy="363727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5C2F0E0-01F2-439E-809A-BF7ED8DF4F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91835" y="1833281"/>
            <a:ext cx="5256000" cy="363727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0EEE75F8-4996-4B4F-AD16-E375E826A4E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2400" y="1510553"/>
            <a:ext cx="5256000" cy="2465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9CD8D90C-E83F-4D7F-8008-B4C034451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7352" y="1510553"/>
            <a:ext cx="5256000" cy="2465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1701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5208495" cy="7644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10553"/>
            <a:ext cx="5208495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5" name="Kuva 4" descr="Kuva, joka sisältää kohteen violetti, kuvakaappaus, Liila, orvokki&#10;&#10;Kuvaus luotu automaattisesti">
            <a:extLst>
              <a:ext uri="{FF2B5EF4-FFF2-40B4-BE49-F238E27FC236}">
                <a16:creationId xmlns:a16="http://schemas.microsoft.com/office/drawing/2014/main" id="{D579DD19-7A71-A7A7-C5CA-962526A901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22" y="6231509"/>
            <a:ext cx="711168" cy="813633"/>
          </a:xfrm>
          <a:prstGeom prst="rect">
            <a:avLst/>
          </a:prstGeom>
        </p:spPr>
      </p:pic>
      <p:pic>
        <p:nvPicPr>
          <p:cNvPr id="7" name="Kuva 6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8008A1C1-FA3F-21DD-23D0-2690FB6BA7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8169" y="6206745"/>
            <a:ext cx="343754" cy="3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7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+ kuva 2">
    <p:bg>
      <p:bgPr>
        <a:solidFill>
          <a:srgbClr val="72D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5208495" cy="7644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10553"/>
            <a:ext cx="5208495" cy="39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D49A894-D57E-4D34-B087-6D0D88D2171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 b="0" i="1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4" name="Kuva 3" descr="Kuva, joka sisältää kohteen violetti, kuvakaappaus, Liila, orvokki&#10;&#10;Kuvaus luotu automaattisesti">
            <a:extLst>
              <a:ext uri="{FF2B5EF4-FFF2-40B4-BE49-F238E27FC236}">
                <a16:creationId xmlns:a16="http://schemas.microsoft.com/office/drawing/2014/main" id="{FCED5641-D15C-F891-9CC7-990E00A908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22" y="6231509"/>
            <a:ext cx="711168" cy="813633"/>
          </a:xfrm>
          <a:prstGeom prst="rect">
            <a:avLst/>
          </a:prstGeom>
        </p:spPr>
      </p:pic>
      <p:pic>
        <p:nvPicPr>
          <p:cNvPr id="5" name="Kuva 4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581AED81-E318-2639-D3F9-91D558EC0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8169" y="6206745"/>
            <a:ext cx="343754" cy="3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2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11053483" cy="7644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740" y="1510553"/>
            <a:ext cx="11053483" cy="3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pic>
        <p:nvPicPr>
          <p:cNvPr id="5" name="Kuva 4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F3083E41-5880-4361-53BB-009554FB238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610" y="5623328"/>
            <a:ext cx="2351535" cy="7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5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5" r:id="rId2"/>
    <p:sldLayoutId id="2147483679" r:id="rId3"/>
    <p:sldLayoutId id="2147483697" r:id="rId4"/>
    <p:sldLayoutId id="2147483680" r:id="rId5"/>
    <p:sldLayoutId id="2147483696" r:id="rId6"/>
    <p:sldLayoutId id="2147483681" r:id="rId7"/>
    <p:sldLayoutId id="2147483682" r:id="rId8"/>
    <p:sldLayoutId id="2147483698" r:id="rId9"/>
    <p:sldLayoutId id="2147483687" r:id="rId10"/>
    <p:sldLayoutId id="2147483689" r:id="rId11"/>
    <p:sldLayoutId id="2147483699" r:id="rId12"/>
    <p:sldLayoutId id="2147483690" r:id="rId13"/>
    <p:sldLayoutId id="2147483694" r:id="rId14"/>
    <p:sldLayoutId id="2147483692" r:id="rId15"/>
    <p:sldLayoutId id="2147483693" r:id="rId16"/>
    <p:sldLayoutId id="2147483712" r:id="rId17"/>
    <p:sldLayoutId id="2147483713" r:id="rId18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30000"/>
        </a:lnSpc>
        <a:spcBef>
          <a:spcPts val="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6EE11B8-5A6E-6734-EEBE-70898364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783B6-BF4B-5EDF-4A81-EDF1244CC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146F05-F4D4-52BC-88C7-8689D4980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67CD6-3636-455F-95A8-3D9C56174221}" type="datetimeFigureOut">
              <a:rPr lang="fi-FI" smtClean="0"/>
              <a:t>9.10.2024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57FB05-E8D6-F262-4F7A-2D088B2CB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36DCB9-1A19-16C9-3339-F513938F2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E63DC-5189-4FF7-ADD1-73DAADF9FF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413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aitaja" TargetMode="External"/><Relationship Id="rId7" Type="http://schemas.openxmlformats.org/officeDocument/2006/relationships/hyperlink" Target="https://www.youtube.com/channel/UC0gA5OIzfnHDGRsxgcxcCbw" TargetMode="External"/><Relationship Id="rId2" Type="http://schemas.openxmlformats.org/officeDocument/2006/relationships/hyperlink" Target="https://www.instagram.com/taitaja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inkedin.com/showcase/56448326/admin/feed/posts/" TargetMode="External"/><Relationship Id="rId5" Type="http://schemas.openxmlformats.org/officeDocument/2006/relationships/hyperlink" Target="https://www.tiktok.com/@taitajasm?lang=fi-FI" TargetMode="External"/><Relationship Id="rId4" Type="http://schemas.openxmlformats.org/officeDocument/2006/relationships/hyperlink" Target="https://x.com/TaitajaS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hyperlink" Target="https://www.youtube.com/watch?v=lPwZ4YhfaiA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emf"/><Relationship Id="rId17" Type="http://schemas.openxmlformats.org/officeDocument/2006/relationships/image" Target="../media/image29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8.jpe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live/CqXDt42m81M?si=RnxZbPTYSpaj0n6n" TargetMode="External"/><Relationship Id="rId2" Type="http://schemas.openxmlformats.org/officeDocument/2006/relationships/hyperlink" Target="http://www.taitaja2025.fi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../../../../Viestinta/Graafinen%20ohjeisto%20ja%20logot/Graafiset%20ohjeet/skillsfinland.kuvat.fi" TargetMode="External"/><Relationship Id="rId7" Type="http://schemas.openxmlformats.org/officeDocument/2006/relationships/image" Target="../media/image38.png"/><Relationship Id="rId2" Type="http://schemas.openxmlformats.org/officeDocument/2006/relationships/hyperlink" Target="../../../../Viestinta/Graafinen%20ohjeisto%20ja%20logot/Graafiset%20ohjeet/taitaja2025.fi/materiaalipankki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77CF46-AD63-DB43-5DEE-12EED3954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3529" y="2617365"/>
            <a:ext cx="8758518" cy="25119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Taitaja2025 Turku</a:t>
            </a:r>
            <a:br>
              <a:rPr lang="fi-FI" sz="4800" dirty="0"/>
            </a:br>
            <a:r>
              <a:rPr lang="fi-FI" sz="4800" dirty="0"/>
              <a:t>5. – 8.5.2025</a:t>
            </a:r>
            <a:br>
              <a:rPr lang="fi-FI" sz="4800" dirty="0"/>
            </a:br>
            <a:br>
              <a:rPr lang="fi-FI" sz="4800" dirty="0"/>
            </a:br>
            <a:r>
              <a:rPr lang="fi-FI" sz="4800" dirty="0"/>
              <a:t>Kilpailuinfo nro 2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A5F49A2-2969-A037-F8FF-2DCFB71C4A13}"/>
              </a:ext>
            </a:extLst>
          </p:cNvPr>
          <p:cNvSpPr txBox="1"/>
          <p:nvPr/>
        </p:nvSpPr>
        <p:spPr>
          <a:xfrm>
            <a:off x="3416060" y="990827"/>
            <a:ext cx="496018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400" dirty="0"/>
              <a:t>#AmmattitaidollaTulevaisuuteen</a:t>
            </a:r>
          </a:p>
          <a:p>
            <a:pPr algn="l"/>
            <a:r>
              <a:rPr lang="fi-FI" sz="2400" dirty="0"/>
              <a:t>#YrkeskunskaperFörFramtiden</a:t>
            </a:r>
          </a:p>
          <a:p>
            <a:pPr algn="l"/>
            <a:r>
              <a:rPr lang="fi-FI" sz="2400" dirty="0"/>
              <a:t>#ProfessionalSkillsForTheFuture</a:t>
            </a:r>
          </a:p>
        </p:txBody>
      </p:sp>
      <p:sp>
        <p:nvSpPr>
          <p:cNvPr id="6" name="Alaotsikko 11">
            <a:extLst>
              <a:ext uri="{FF2B5EF4-FFF2-40B4-BE49-F238E27FC236}">
                <a16:creationId xmlns:a16="http://schemas.microsoft.com/office/drawing/2014/main" id="{F3A0C1EB-BDEA-40B7-4466-B709052B6D5C}"/>
              </a:ext>
            </a:extLst>
          </p:cNvPr>
          <p:cNvSpPr txBox="1">
            <a:spLocks/>
          </p:cNvSpPr>
          <p:nvPr/>
        </p:nvSpPr>
        <p:spPr>
          <a:xfrm>
            <a:off x="957532" y="5368861"/>
            <a:ext cx="3543076" cy="14794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7740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9F436F4-6A1B-014F-6091-A8C0769A21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2117" y="1635854"/>
            <a:ext cx="5859956" cy="4536950"/>
          </a:xfrm>
        </p:spPr>
        <p:txBody>
          <a:bodyPr/>
          <a:lstStyle/>
          <a:p>
            <a:r>
              <a:rPr lang="fi-FI" sz="3600" dirty="0"/>
              <a:t>Turun ammattikorkeakoulun erillishaku vuoden 2025 Taitaja-kilpailun finaalituloksella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C51A385-02B5-55B0-E0CA-29A1A87C08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69902" y="6325536"/>
            <a:ext cx="6452195" cy="435096"/>
          </a:xfrm>
        </p:spPr>
        <p:txBody>
          <a:bodyPr/>
          <a:lstStyle/>
          <a:p>
            <a:r>
              <a:rPr lang="fi-FI" dirty="0"/>
              <a:t>Ismo Kantola 3.10.2024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237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8CB4F-B49F-DE8C-FE41-1E84098E1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675" y="1823377"/>
            <a:ext cx="5122412" cy="1492916"/>
          </a:xfrm>
        </p:spPr>
        <p:txBody>
          <a:bodyPr/>
          <a:lstStyle/>
          <a:p>
            <a:r>
              <a:rPr lang="fi-FI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Yleinen hakukelpoisuus AMK-lain (25 §) mukaisesti. Yleisen hakukelpoisuuden antavan tutkinnon tulee olla valmis (=tutkintotodistus päivätty) hakukauden loppuun (31.7.2025) mennessä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CF2FF-FCEC-C90E-7A6A-DC35B4453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487" y="338943"/>
            <a:ext cx="8548966" cy="744931"/>
          </a:xfrm>
        </p:spPr>
        <p:txBody>
          <a:bodyPr/>
          <a:lstStyle/>
          <a:p>
            <a:r>
              <a:rPr lang="en-US" sz="4000" b="1" dirty="0" err="1"/>
              <a:t>Erillishaku</a:t>
            </a:r>
            <a:r>
              <a:rPr lang="en-US" sz="4000" b="1" dirty="0"/>
              <a:t> </a:t>
            </a:r>
            <a:r>
              <a:rPr lang="en-US" sz="4000" b="1" dirty="0" err="1"/>
              <a:t>kevät</a:t>
            </a:r>
            <a:r>
              <a:rPr lang="en-US" sz="4000" b="1" dirty="0"/>
              <a:t> 2025</a:t>
            </a:r>
            <a:endParaRPr lang="fi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7B18EFD-C8AA-C808-DECF-9EACDE8FC380}"/>
              </a:ext>
            </a:extLst>
          </p:cNvPr>
          <p:cNvSpPr txBox="1">
            <a:spLocks/>
          </p:cNvSpPr>
          <p:nvPr/>
        </p:nvSpPr>
        <p:spPr>
          <a:xfrm>
            <a:off x="6530480" y="1823377"/>
            <a:ext cx="5450026" cy="3827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fi-FI" sz="1800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Haku tapahtuu Opintopolussa. Hakija voi hakea enintään 6 hakutoiveeseen.</a:t>
            </a:r>
            <a:endParaRPr lang="fi-FI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</a:pPr>
            <a:r>
              <a:rPr lang="fi-FI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Opiskelijavalinta tapahtuu Taitaja-kilpailun 2025 lajifinaalien pisteiden perusteella. </a:t>
            </a:r>
          </a:p>
          <a:p>
            <a:pPr>
              <a:spcBef>
                <a:spcPts val="500"/>
              </a:spcBef>
            </a:pPr>
            <a:r>
              <a:rPr lang="fi-FI" sz="1800" b="0" i="0" dirty="0">
                <a:solidFill>
                  <a:srgbClr val="000000"/>
                </a:solidFill>
                <a:highlight>
                  <a:srgbClr val="FFFFFF"/>
                </a:highlight>
                <a:cs typeface="Times New Roman" panose="02020603050405020304" pitchFamily="18" charset="0"/>
              </a:rPr>
              <a:t>Hyödynnetään </a:t>
            </a:r>
            <a:r>
              <a:rPr lang="fi-FI" sz="18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WorldSkills</a:t>
            </a:r>
            <a:r>
              <a:rPr lang="fi-FI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 700-skaalaa, jotta eri kilpailulajien pisteet saadaan vertailukelpoisiksi</a:t>
            </a:r>
          </a:p>
          <a:p>
            <a:pPr>
              <a:spcBef>
                <a:spcPts val="500"/>
              </a:spcBef>
            </a:pPr>
            <a:r>
              <a:rPr lang="fi-FI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Opiskelijavalinnassa käytetään prioriteettijärjestystä. </a:t>
            </a:r>
            <a:br>
              <a:rPr lang="fi-FI" sz="1800" dirty="0">
                <a:effectLst/>
                <a:ea typeface="Times New Roman" panose="02020603050405020304" pitchFamily="18" charset="0"/>
              </a:rPr>
            </a:br>
            <a:r>
              <a:rPr lang="fi-FI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Tasapistetilanteessa vertailussa käytetään ensin hakutoivejärjestystä ja tämän jälkeen tarvittaessa arvontaa.  </a:t>
            </a:r>
            <a:endParaRPr lang="fi-FI" sz="1800" dirty="0">
              <a:effectLst/>
              <a:ea typeface="Times New Roman" panose="02020603050405020304" pitchFamily="18" charset="0"/>
            </a:endParaRPr>
          </a:p>
          <a:p>
            <a:pPr algn="just" fontAlgn="base"/>
            <a:r>
              <a:rPr lang="fi-FI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fi-FI" sz="12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i-FI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75D525-A52D-A170-D317-C8B1DD9BE2A2}"/>
              </a:ext>
            </a:extLst>
          </p:cNvPr>
          <p:cNvSpPr txBox="1"/>
          <p:nvPr/>
        </p:nvSpPr>
        <p:spPr>
          <a:xfrm>
            <a:off x="643607" y="1208798"/>
            <a:ext cx="316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2"/>
                </a:solidFill>
              </a:rPr>
              <a:t>Hakukelpoisuus</a:t>
            </a:r>
            <a:endParaRPr lang="fi-FI" sz="2800" b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36F6A-0110-8EB6-0C4A-F4CEE317EF16}"/>
              </a:ext>
            </a:extLst>
          </p:cNvPr>
          <p:cNvSpPr txBox="1"/>
          <p:nvPr/>
        </p:nvSpPr>
        <p:spPr>
          <a:xfrm>
            <a:off x="6421229" y="1207008"/>
            <a:ext cx="4066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2"/>
                </a:solidFill>
              </a:rPr>
              <a:t>Valintatapa</a:t>
            </a:r>
            <a:endParaRPr lang="fi-FI" sz="2800" b="1" dirty="0">
              <a:solidFill>
                <a:schemeClr val="bg2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F0FD778-A6DF-1B03-2D15-5B19915E7EE0}"/>
              </a:ext>
            </a:extLst>
          </p:cNvPr>
          <p:cNvSpPr txBox="1">
            <a:spLocks/>
          </p:cNvSpPr>
          <p:nvPr/>
        </p:nvSpPr>
        <p:spPr>
          <a:xfrm>
            <a:off x="6772276" y="2549100"/>
            <a:ext cx="4694237" cy="9754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fi-FI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F61A1-8721-C554-5569-F145C491644E}"/>
              </a:ext>
            </a:extLst>
          </p:cNvPr>
          <p:cNvSpPr txBox="1"/>
          <p:nvPr/>
        </p:nvSpPr>
        <p:spPr>
          <a:xfrm>
            <a:off x="643607" y="3316293"/>
            <a:ext cx="4011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2"/>
                </a:solidFill>
              </a:rPr>
              <a:t>Aikataulu</a:t>
            </a:r>
            <a:endParaRPr lang="fi-FI" sz="2800" b="1" dirty="0">
              <a:solidFill>
                <a:schemeClr val="bg2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4893FE8-2310-C686-E8F5-117D45F41F90}"/>
              </a:ext>
            </a:extLst>
          </p:cNvPr>
          <p:cNvSpPr txBox="1">
            <a:spLocks/>
          </p:cNvSpPr>
          <p:nvPr/>
        </p:nvSpPr>
        <p:spPr>
          <a:xfrm>
            <a:off x="725487" y="4055796"/>
            <a:ext cx="5804993" cy="21561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Hakuaika 14.2.-14.3.2025, liitteet palautetaan hakemukselle annettuun määräaikaan mennessä. </a:t>
            </a:r>
            <a:endParaRPr lang="fi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Tulokset julkaistaan 15.5.2025 mennessä. </a:t>
            </a:r>
            <a:endParaRPr lang="fi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Opiskelupaikan vastaanotto ja varasijavalinnat kuten kevään yhteishauissa.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i-FI" sz="1800" dirty="0"/>
          </a:p>
          <a:p>
            <a:endParaRPr lang="fi-FI" sz="1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5241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B7B8-BEEF-C8C4-BF99-90BCA6099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08" y="291003"/>
            <a:ext cx="9153303" cy="1076403"/>
          </a:xfrm>
        </p:spPr>
        <p:txBody>
          <a:bodyPr/>
          <a:lstStyle/>
          <a:p>
            <a:r>
              <a:rPr lang="en-US" dirty="0" err="1"/>
              <a:t>Erillishaun</a:t>
            </a:r>
            <a:r>
              <a:rPr lang="en-US" dirty="0"/>
              <a:t> </a:t>
            </a:r>
            <a:r>
              <a:rPr lang="en-US" dirty="0" err="1"/>
              <a:t>hakukohteet</a:t>
            </a:r>
            <a:r>
              <a:rPr lang="en-US" dirty="0"/>
              <a:t> ja </a:t>
            </a:r>
            <a:r>
              <a:rPr lang="en-US" dirty="0" err="1"/>
              <a:t>lajikilpailut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1749-D26A-E63D-D04E-76CED8C4D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33" y="1644241"/>
            <a:ext cx="11049626" cy="492275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Turun ammattikorkeakoulu toteuttaa keväällä 2025 erillishaun, jossa tutkintokoulutuksen opiskelijoita vuoden 2015 Taitaja-kilpailun finaalituloksen perusteella</a:t>
            </a:r>
          </a:p>
          <a:p>
            <a:pPr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Liiketalouden AMK-tutkinto, tradenomi (AMK) hakukohteiden aloituspaikat ja lajikilpailut</a:t>
            </a:r>
          </a:p>
          <a:p>
            <a:pPr lvl="1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600" kern="100" dirty="0">
                <a:ea typeface="Aptos" panose="020B0004020202020204" pitchFamily="34" charset="0"/>
                <a:cs typeface="Times New Roman" panose="02020603050405020304" pitchFamily="18" charset="0"/>
              </a:rPr>
              <a:t>Liiketalous 5 </a:t>
            </a:r>
            <a:r>
              <a:rPr lang="fi-FI" sz="16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alpa</a:t>
            </a:r>
            <a:endParaRPr lang="fi-FI" sz="1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600" kern="100" dirty="0">
                <a:ea typeface="Aptos" panose="020B0004020202020204" pitchFamily="34" charset="0"/>
                <a:cs typeface="Times New Roman" panose="02020603050405020304" pitchFamily="18" charset="0"/>
              </a:rPr>
              <a:t>301 Asiakaspalvelu ja myynti     </a:t>
            </a:r>
          </a:p>
          <a:p>
            <a:pPr lvl="2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600" kern="100" dirty="0">
                <a:ea typeface="Aptos" panose="020B0004020202020204" pitchFamily="34" charset="0"/>
                <a:cs typeface="Times New Roman" panose="02020603050405020304" pitchFamily="18" charset="0"/>
              </a:rPr>
              <a:t>310 Yrittäjyys</a:t>
            </a:r>
          </a:p>
          <a:p>
            <a:pPr lvl="2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600" kern="100" dirty="0">
                <a:ea typeface="Aptos" panose="020B0004020202020204" pitchFamily="34" charset="0"/>
                <a:cs typeface="Times New Roman" panose="02020603050405020304" pitchFamily="18" charset="0"/>
              </a:rPr>
              <a:t>P3 Liiketoiminta</a:t>
            </a:r>
          </a:p>
          <a:p>
            <a:pPr lvl="1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600" kern="100" dirty="0">
                <a:ea typeface="Aptos" panose="020B0004020202020204" pitchFamily="34" charset="0"/>
                <a:cs typeface="Times New Roman" panose="02020603050405020304" pitchFamily="18" charset="0"/>
              </a:rPr>
              <a:t>Taloushallinto 5 </a:t>
            </a:r>
            <a:r>
              <a:rPr lang="fi-FI" sz="16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alpa</a:t>
            </a:r>
            <a:endParaRPr lang="fi-FI" sz="1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600" kern="100" dirty="0">
                <a:ea typeface="Aptos" panose="020B0004020202020204" pitchFamily="34" charset="0"/>
                <a:cs typeface="Times New Roman" panose="02020603050405020304" pitchFamily="18" charset="0"/>
              </a:rPr>
              <a:t>313 Taloushallinto</a:t>
            </a:r>
          </a:p>
          <a:p>
            <a:pPr lvl="1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600" kern="100" dirty="0">
                <a:ea typeface="Aptos" panose="020B0004020202020204" pitchFamily="34" charset="0"/>
                <a:cs typeface="Times New Roman" panose="02020603050405020304" pitchFamily="18" charset="0"/>
              </a:rPr>
              <a:t>Matkailu ja </a:t>
            </a:r>
            <a:r>
              <a:rPr lang="fi-FI" sz="16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Wellness</a:t>
            </a:r>
            <a:r>
              <a:rPr lang="fi-FI" sz="1600" kern="100" dirty="0">
                <a:ea typeface="Aptos" panose="020B0004020202020204" pitchFamily="34" charset="0"/>
                <a:cs typeface="Times New Roman" panose="02020603050405020304" pitchFamily="18" charset="0"/>
              </a:rPr>
              <a:t> liiketoimintana 5 </a:t>
            </a:r>
            <a:r>
              <a:rPr lang="fi-FI" sz="16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alpa</a:t>
            </a:r>
            <a:endParaRPr lang="fi-FI" sz="1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600" kern="100" dirty="0">
                <a:ea typeface="Aptos" panose="020B0004020202020204" pitchFamily="34" charset="0"/>
                <a:cs typeface="Times New Roman" panose="02020603050405020304" pitchFamily="18" charset="0"/>
              </a:rPr>
              <a:t>312 Matkailu</a:t>
            </a:r>
          </a:p>
          <a:p>
            <a:pPr lvl="1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600" kern="100" dirty="0">
                <a:ea typeface="Aptos" panose="020B0004020202020204" pitchFamily="34" charset="0"/>
                <a:cs typeface="Times New Roman" panose="02020603050405020304" pitchFamily="18" charset="0"/>
              </a:rPr>
              <a:t>Liiketoiminnan logistiikka 5 </a:t>
            </a:r>
            <a:r>
              <a:rPr lang="fi-FI" sz="16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alpa</a:t>
            </a:r>
            <a:endParaRPr lang="fi-FI" sz="1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600" kern="100" dirty="0">
                <a:ea typeface="Aptos" panose="020B0004020202020204" pitchFamily="34" charset="0"/>
                <a:cs typeface="Times New Roman" panose="02020603050405020304" pitchFamily="18" charset="0"/>
              </a:rPr>
              <a:t>P5 Logistiikka</a:t>
            </a:r>
          </a:p>
          <a:p>
            <a:pPr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fi-FI" sz="18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6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B7B8-BEEF-C8C4-BF99-90BCA6099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08" y="291003"/>
            <a:ext cx="9153303" cy="1118347"/>
          </a:xfrm>
        </p:spPr>
        <p:txBody>
          <a:bodyPr/>
          <a:lstStyle/>
          <a:p>
            <a:r>
              <a:rPr lang="en-US" dirty="0" err="1"/>
              <a:t>Erillishaun</a:t>
            </a:r>
            <a:r>
              <a:rPr lang="en-US" dirty="0"/>
              <a:t> </a:t>
            </a:r>
            <a:r>
              <a:rPr lang="en-US" dirty="0" err="1"/>
              <a:t>hakukohteet</a:t>
            </a:r>
            <a:r>
              <a:rPr lang="en-US" dirty="0"/>
              <a:t> ja </a:t>
            </a:r>
            <a:r>
              <a:rPr lang="en-US" dirty="0" err="1"/>
              <a:t>lajikilpailut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1749-D26A-E63D-D04E-76CED8C4D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33" y="1820411"/>
            <a:ext cx="11049626" cy="4746586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fi-FI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ICT-alan hakukohteiden aloituspaikat ja lajikilpailut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fi-FI" sz="18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Liiketalouden AMK-tutkinto, tradenomi (AMK), tietojenkäsittely, 5 </a:t>
            </a:r>
            <a:r>
              <a:rPr lang="fi-FI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alpa</a:t>
            </a:r>
            <a:endParaRPr lang="fi-FI" sz="18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Tekniikan AMK-tutkinto, insinööri (AMK), tieto- ja viestintätekniikka 5 </a:t>
            </a:r>
            <a:r>
              <a:rPr lang="fi-FI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alpa</a:t>
            </a:r>
            <a:endParaRPr lang="fi-FI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204 Järjestelmäasiantuntija</a:t>
            </a: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205 Tietoverkkoasennus     </a:t>
            </a: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206 Web-kehitys</a:t>
            </a: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208 Pelituotanto</a:t>
            </a: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315 Hyvinvointiteknologia</a:t>
            </a:r>
          </a:p>
          <a:p>
            <a:pPr lvl="2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602 Elektroniikka-asennus  </a:t>
            </a:r>
          </a:p>
          <a:p>
            <a:pPr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fi-FI" sz="18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864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B7B8-BEEF-C8C4-BF99-90BCA6099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65" y="139553"/>
            <a:ext cx="9153303" cy="992961"/>
          </a:xfrm>
        </p:spPr>
        <p:txBody>
          <a:bodyPr/>
          <a:lstStyle/>
          <a:p>
            <a:r>
              <a:rPr lang="en-US" dirty="0" err="1"/>
              <a:t>Erillishaun</a:t>
            </a:r>
            <a:r>
              <a:rPr lang="en-US" dirty="0"/>
              <a:t> </a:t>
            </a:r>
            <a:r>
              <a:rPr lang="en-US" dirty="0" err="1"/>
              <a:t>hakukohteet</a:t>
            </a:r>
            <a:r>
              <a:rPr lang="en-US" dirty="0"/>
              <a:t> ja </a:t>
            </a:r>
            <a:r>
              <a:rPr lang="en-US" dirty="0" err="1"/>
              <a:t>lajikilpailut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1749-D26A-E63D-D04E-76CED8C4D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10" y="1241570"/>
            <a:ext cx="11049626" cy="5177675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fi-FI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Tekniikan AMK-tutkinto, insinööri (AMK)</a:t>
            </a:r>
            <a:r>
              <a:rPr lang="fi-FI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hakukohteiden aloituspaikat ja lajikilpailut</a:t>
            </a:r>
          </a:p>
          <a:p>
            <a:pPr marL="685800"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Ajoneuvo- ja kuljetustekniikka 5 </a:t>
            </a:r>
            <a:r>
              <a:rPr lang="fi-FI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alpa</a:t>
            </a:r>
            <a:endParaRPr lang="fi-FI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101 Ajoneuvotekniikka</a:t>
            </a: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102 Autokorinkorjaus</a:t>
            </a:r>
          </a:p>
          <a:p>
            <a:pPr lvl="2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104 Kuljetuslogistiikka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Bio- ja kemiantekniikka 5 </a:t>
            </a:r>
            <a:r>
              <a:rPr lang="fi-FI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alpaa</a:t>
            </a:r>
            <a:endParaRPr lang="fi-FI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604 Laborantti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Energia</a:t>
            </a:r>
            <a:r>
              <a:rPr lang="en-US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- ja </a:t>
            </a:r>
            <a:r>
              <a:rPr lang="en-US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ympäristötekniikka</a:t>
            </a:r>
            <a:r>
              <a:rPr lang="en-US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5 </a:t>
            </a:r>
            <a:r>
              <a:rPr lang="fi-FI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alpa</a:t>
            </a:r>
            <a:endParaRPr lang="fi-FI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410 </a:t>
            </a:r>
            <a:r>
              <a:rPr lang="fi-FI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Viherrakentaminen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Konetekniikka 10 </a:t>
            </a:r>
            <a:r>
              <a:rPr lang="fi-FI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alpa</a:t>
            </a:r>
            <a:endParaRPr lang="fi-FI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201 CAD-suunnittelu</a:t>
            </a:r>
          </a:p>
          <a:p>
            <a:pPr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602 Elektroniikka-asennus   </a:t>
            </a:r>
          </a:p>
          <a:p>
            <a:pPr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603 CNC-koneistus</a:t>
            </a:r>
          </a:p>
          <a:p>
            <a:pPr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605 Hitsaus ja levytyöt</a:t>
            </a:r>
          </a:p>
          <a:p>
            <a:pPr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606 Kappaletavara-automaatio</a:t>
            </a:r>
          </a:p>
          <a:p>
            <a:pPr lvl="2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607 Koneenasennus ja kunnossapito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fi-FI" sz="18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358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B7B8-BEEF-C8C4-BF99-90BCA6099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08" y="291003"/>
            <a:ext cx="9153303" cy="1202237"/>
          </a:xfrm>
        </p:spPr>
        <p:txBody>
          <a:bodyPr/>
          <a:lstStyle/>
          <a:p>
            <a:r>
              <a:rPr lang="en-US" dirty="0" err="1"/>
              <a:t>Erillishaun</a:t>
            </a:r>
            <a:r>
              <a:rPr lang="en-US" dirty="0"/>
              <a:t> </a:t>
            </a:r>
            <a:r>
              <a:rPr lang="en-US" dirty="0" err="1"/>
              <a:t>hakukohteet</a:t>
            </a:r>
            <a:r>
              <a:rPr lang="en-US" dirty="0"/>
              <a:t> ja </a:t>
            </a:r>
            <a:r>
              <a:rPr lang="en-US" dirty="0" err="1"/>
              <a:t>lajikilpailut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1749-D26A-E63D-D04E-76CED8C4D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308" y="2038525"/>
            <a:ext cx="11049626" cy="4540798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fi-FI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Tekniikan AMK-tutkinto, insinööri (AMK)</a:t>
            </a:r>
            <a:r>
              <a:rPr lang="fi-FI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 hakukohteiden aloituspaikat ja lajikilpailut</a:t>
            </a:r>
          </a:p>
          <a:p>
            <a:pPr marL="685800"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Rakennus- ja yhdyskuntatekniikka 5 </a:t>
            </a:r>
            <a:r>
              <a:rPr lang="fi-FI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alpa</a:t>
            </a:r>
            <a:endParaRPr lang="fi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085850" lvl="2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402 Ilmastointiasennus</a:t>
            </a:r>
          </a:p>
          <a:p>
            <a:pPr marL="1085850" lvl="2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405 Putkiasennus</a:t>
            </a:r>
          </a:p>
          <a:p>
            <a:pPr marL="1085850" lvl="2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407 Talonrakentaminen</a:t>
            </a:r>
          </a:p>
          <a:p>
            <a:pPr marL="1085850" lvl="2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411 Infrarakentaminen</a:t>
            </a:r>
          </a:p>
          <a:p>
            <a:pPr marL="817562" lvl="2" indent="0">
              <a:lnSpc>
                <a:spcPct val="107000"/>
              </a:lnSpc>
              <a:spcAft>
                <a:spcPts val="800"/>
              </a:spcAft>
              <a:buNone/>
            </a:pPr>
            <a:endParaRPr lang="fi-FI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85800"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Sähkö- ja automaatiotekniikka 5 </a:t>
            </a:r>
            <a:r>
              <a:rPr lang="fi-FI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alpa</a:t>
            </a:r>
            <a:endParaRPr lang="fi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085850" lvl="2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406 Sähköasennus</a:t>
            </a:r>
          </a:p>
          <a:p>
            <a:pPr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fi-FI" sz="18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9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B7B8-BEEF-C8C4-BF99-90BCA6099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308" y="291002"/>
            <a:ext cx="9153303" cy="1101569"/>
          </a:xfrm>
        </p:spPr>
        <p:txBody>
          <a:bodyPr/>
          <a:lstStyle/>
          <a:p>
            <a:r>
              <a:rPr lang="en-US" dirty="0" err="1"/>
              <a:t>Erillishaun</a:t>
            </a:r>
            <a:r>
              <a:rPr lang="en-US" dirty="0"/>
              <a:t> </a:t>
            </a:r>
            <a:r>
              <a:rPr lang="en-US" dirty="0" err="1"/>
              <a:t>hakukohteet</a:t>
            </a:r>
            <a:r>
              <a:rPr lang="en-US" dirty="0"/>
              <a:t> ja </a:t>
            </a:r>
            <a:r>
              <a:rPr lang="en-US" dirty="0" err="1"/>
              <a:t>lajikilpailut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1749-D26A-E63D-D04E-76CED8C4D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308" y="1753299"/>
            <a:ext cx="11049626" cy="4826024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Sosiaali- ja terveysalan AMK-tutkinto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Sairaanhoitaja (AMK), Turku 5 </a:t>
            </a:r>
            <a:r>
              <a:rPr lang="fi-FI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alpa</a:t>
            </a: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ja Salo 5 </a:t>
            </a:r>
            <a:r>
              <a:rPr lang="fi-FI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alpa</a:t>
            </a:r>
            <a:endParaRPr lang="fi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Terveydenhoitaja  (AMK) 5 </a:t>
            </a:r>
            <a:r>
              <a:rPr lang="fi-FI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alpa</a:t>
            </a:r>
            <a:endParaRPr lang="fi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Kätilö (AMK) 5 </a:t>
            </a:r>
            <a:r>
              <a:rPr lang="fi-FI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alpa</a:t>
            </a:r>
            <a:endParaRPr lang="fi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Sosionomi (AMK) 5 </a:t>
            </a:r>
            <a:r>
              <a:rPr lang="fi-FI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alpa</a:t>
            </a:r>
            <a:endParaRPr lang="fi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303 Kauneudenhoito</a:t>
            </a: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305 Lähihoitaja</a:t>
            </a: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314 Turvapalvelut</a:t>
            </a: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315 Hyvinvointiteknologia</a:t>
            </a: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501 Leipuri-kondiittori</a:t>
            </a: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502 Kokki</a:t>
            </a:r>
          </a:p>
          <a:p>
            <a:pPr lvl="2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fi-FI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604 Laborantti</a:t>
            </a:r>
          </a:p>
          <a:p>
            <a:pPr lvl="2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P4 Puhdistuspalvelu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Bioanalyytikko (AMK) 5 </a:t>
            </a:r>
            <a:r>
              <a:rPr lang="fi-FI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alpa</a:t>
            </a:r>
            <a:endParaRPr lang="fi-FI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i-FI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604 Laborantti</a:t>
            </a:r>
          </a:p>
          <a:p>
            <a:pPr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fi-FI" sz="18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56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3B543C-86A1-F4AA-C6FD-E7D3008F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Taitaja2025 Turku somessa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B0BA9F-0BC9-0F25-DDD3-B3336A311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99422"/>
            <a:ext cx="4958380" cy="396000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Instagram: </a:t>
            </a:r>
            <a:r>
              <a:rPr lang="fi-FI" dirty="0">
                <a:hlinkClick r:id="rId2"/>
              </a:rPr>
              <a:t>@Taitaja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Facebook: </a:t>
            </a:r>
            <a:r>
              <a:rPr lang="fi-FI" dirty="0">
                <a:hlinkClick r:id="rId3"/>
              </a:rPr>
              <a:t>@Taitaja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X: </a:t>
            </a:r>
            <a:r>
              <a:rPr lang="fi-FI" dirty="0">
                <a:hlinkClick r:id="rId4"/>
              </a:rPr>
              <a:t>@TaitajaSM</a:t>
            </a:r>
            <a:endParaRPr lang="fi-FI" dirty="0"/>
          </a:p>
          <a:p>
            <a:pPr marL="0" indent="0">
              <a:buNone/>
            </a:pPr>
            <a:r>
              <a:rPr lang="fi-FI" dirty="0" err="1"/>
              <a:t>TikTok</a:t>
            </a:r>
            <a:r>
              <a:rPr lang="fi-FI" dirty="0"/>
              <a:t>: </a:t>
            </a:r>
            <a:r>
              <a:rPr lang="fi-FI" dirty="0">
                <a:hlinkClick r:id="rId5"/>
              </a:rPr>
              <a:t>@TaitajaSM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LinkedIn: </a:t>
            </a:r>
            <a:r>
              <a:rPr lang="fi-FI" dirty="0">
                <a:hlinkClick r:id="rId6"/>
              </a:rPr>
              <a:t>Taitaja </a:t>
            </a:r>
            <a:r>
              <a:rPr lang="fi-FI" dirty="0" err="1">
                <a:hlinkClick r:id="rId6"/>
              </a:rPr>
              <a:t>Mästare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YouTube: </a:t>
            </a:r>
            <a:r>
              <a:rPr lang="fi-FI" dirty="0">
                <a:hlinkClick r:id="rId7"/>
              </a:rPr>
              <a:t>Taitaja-tapahtuma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Tykkää, kommentoi ja jaa!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36938B7-2CCA-52F8-8F1A-3F915F2101E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18414" y="1535491"/>
            <a:ext cx="5403273" cy="396000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#Taitaja2025 #AmmattitaidollaTulevaisuuteen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#Mästare2025 #YrkeskunskaperFörFramtiden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#Taitaja2025 #ProfessionalSkillsForTheFuture</a:t>
            </a:r>
          </a:p>
        </p:txBody>
      </p:sp>
    </p:spTree>
    <p:extLst>
      <p:ext uri="{BB962C8B-B14F-4D97-AF65-F5344CB8AC3E}">
        <p14:creationId xmlns:p14="http://schemas.microsoft.com/office/powerpoint/2010/main" val="3227183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854CE5-5B9F-DBDA-DE2E-635C7ED45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Tulevat Taitaja2025-kilpailuinfot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E0ABEF-13EF-1927-8495-8621240D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10553"/>
            <a:ext cx="4929285" cy="4557738"/>
          </a:xfrm>
        </p:spPr>
        <p:txBody>
          <a:bodyPr/>
          <a:lstStyle/>
          <a:p>
            <a:r>
              <a:rPr lang="fi-FI" sz="2000" dirty="0"/>
              <a:t>Viestijöiden infot: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to 5.9.2024 klo 9–10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ti 26.11.2024 klo 9-10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ti 14.1.2025 klo 9-10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ti 25.3.2025 klo 9-10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ti 15.4.2025 klo 9-10</a:t>
            </a:r>
          </a:p>
          <a:p>
            <a:endParaRPr lang="fi-FI" dirty="0"/>
          </a:p>
          <a:p>
            <a:r>
              <a:rPr lang="fi-FI" sz="2000" dirty="0"/>
              <a:t>Materiaalit ja tallenteet löytyvät verkkosivuilta infojen jälkeen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1DF047-2032-F9D0-1D11-20C9CBECC39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85253" y="1510553"/>
            <a:ext cx="5636682" cy="3960000"/>
          </a:xfrm>
        </p:spPr>
        <p:txBody>
          <a:bodyPr/>
          <a:lstStyle/>
          <a:p>
            <a:r>
              <a:rPr lang="fi-FI" sz="2000" dirty="0"/>
              <a:t>Taitaja2025-kilpailuinfot: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ke 18.9.2024 klo 9-10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ke 9.10.2024 klo 9-10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ke 13.11.2024 klo 9-10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ke 11.12.2024 klo 9-10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to 15.1.2025 klo 9-10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to 13.2.2025 klo 9-10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ke 12.3.2025 klo 9-10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ke 9.4.2025 klo 9-10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ke 16.4.2025 klo 9-10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sz="1800" dirty="0"/>
              <a:t>ke 30.4.2025 klo 9-10</a:t>
            </a:r>
          </a:p>
        </p:txBody>
      </p:sp>
    </p:spTree>
    <p:extLst>
      <p:ext uri="{BB962C8B-B14F-4D97-AF65-F5344CB8AC3E}">
        <p14:creationId xmlns:p14="http://schemas.microsoft.com/office/powerpoint/2010/main" val="3385222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1DAB7C-0099-FD3D-17C1-465C2BC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11053483" cy="1022322"/>
          </a:xfrm>
        </p:spPr>
        <p:txBody>
          <a:bodyPr/>
          <a:lstStyle/>
          <a:p>
            <a:r>
              <a:rPr lang="fi-FI" dirty="0"/>
              <a:t>Näillä eväillä kohti seuraavaa Taitaja2025 Turku -tapahtumaa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44FDE-F8D4-BEFF-3B16-1EBD003E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387448"/>
            <a:ext cx="11053483" cy="4083105"/>
          </a:xfrm>
        </p:spPr>
        <p:txBody>
          <a:bodyPr/>
          <a:lstStyle/>
          <a:p>
            <a:pPr marL="0" indent="0">
              <a:buNone/>
            </a:pPr>
            <a:endParaRPr lang="fi-FI" sz="1800" dirty="0">
              <a:solidFill>
                <a:srgbClr val="000000"/>
              </a:solidFill>
              <a:effectLst/>
              <a:latin typeface="Aptos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fi-FI" sz="6600" dirty="0"/>
          </a:p>
        </p:txBody>
      </p:sp>
      <p:pic>
        <p:nvPicPr>
          <p:cNvPr id="5" name="Kuva 4" descr="Kuva, joka sisältää kohteen piha-, taivas, pilvi, linna&#10;&#10;Kuvaus luotu automaattisesti">
            <a:extLst>
              <a:ext uri="{FF2B5EF4-FFF2-40B4-BE49-F238E27FC236}">
                <a16:creationId xmlns:a16="http://schemas.microsoft.com/office/drawing/2014/main" id="{18DC7849-9E19-17EA-696D-723B393AF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98" y="1700650"/>
            <a:ext cx="2291932" cy="3055909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270E7F6-6341-6CB9-0167-9BB62FB4F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0736" y="1976128"/>
            <a:ext cx="1878714" cy="250495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5F90B8C-D1B0-604C-CB04-240E9489BF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7160" y="1387447"/>
            <a:ext cx="2584417" cy="2289127"/>
          </a:xfrm>
          <a:prstGeom prst="rect">
            <a:avLst/>
          </a:prstGeom>
        </p:spPr>
      </p:pic>
      <p:pic>
        <p:nvPicPr>
          <p:cNvPr id="7" name="Kuvan paikkamerkki 15" descr="Kuva, joka sisältää kohteen ajoneuvo, pyörä, maa-ajoneuvo, rakennus&#10;&#10;Kuvaus luotu automaattisesti">
            <a:extLst>
              <a:ext uri="{FF2B5EF4-FFF2-40B4-BE49-F238E27FC236}">
                <a16:creationId xmlns:a16="http://schemas.microsoft.com/office/drawing/2014/main" id="{B3435DA1-A688-B0A8-F037-EF1EC94FD5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564777" y="3558646"/>
            <a:ext cx="2291932" cy="257842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0787FD4-94A7-CE53-9DFF-04F1058AFC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440" y="3951871"/>
            <a:ext cx="1783052" cy="237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4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D1A5FD-0250-6218-E782-EAD504BCC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886" y="1645920"/>
            <a:ext cx="11087268" cy="919036"/>
          </a:xfrm>
        </p:spPr>
        <p:txBody>
          <a:bodyPr>
            <a:normAutofit/>
          </a:bodyPr>
          <a:lstStyle/>
          <a:p>
            <a:r>
              <a:rPr lang="fi-FI" sz="4400" dirty="0">
                <a:latin typeface="Arial" panose="020B0604020202020204" pitchFamily="34" charset="0"/>
                <a:cs typeface="Arial" panose="020B0604020202020204" pitchFamily="34" charset="0"/>
              </a:rPr>
              <a:t>Tapahtuman järjestäjäoppilaitokset</a:t>
            </a:r>
          </a:p>
        </p:txBody>
      </p:sp>
      <p:pic>
        <p:nvPicPr>
          <p:cNvPr id="5" name="Kuva 4" descr="Kuva, joka sisältää kohteen teksti, Fontti, Grafiikka, punainen&#10;&#10;Kuvaus luotu automaattisesti">
            <a:extLst>
              <a:ext uri="{FF2B5EF4-FFF2-40B4-BE49-F238E27FC236}">
                <a16:creationId xmlns:a16="http://schemas.microsoft.com/office/drawing/2014/main" id="{E001E321-5D99-5FB2-6BAF-E790E14DF5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05" y="2934387"/>
            <a:ext cx="1500745" cy="769362"/>
          </a:xfrm>
          <a:prstGeom prst="rect">
            <a:avLst/>
          </a:prstGeom>
        </p:spPr>
      </p:pic>
      <p:pic>
        <p:nvPicPr>
          <p:cNvPr id="7" name="Kuva 6" descr="Kuva, joka sisältää kohteen Grafiikka, vihreä, kuvakaappaus&#10;&#10;Kuvaus luotu automaattisesti">
            <a:extLst>
              <a:ext uri="{FF2B5EF4-FFF2-40B4-BE49-F238E27FC236}">
                <a16:creationId xmlns:a16="http://schemas.microsoft.com/office/drawing/2014/main" id="{77B865E6-567C-22C9-EAE2-933F017D7C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921" y="2895167"/>
            <a:ext cx="1968538" cy="847801"/>
          </a:xfrm>
          <a:prstGeom prst="rect">
            <a:avLst/>
          </a:prstGeom>
        </p:spPr>
      </p:pic>
      <p:pic>
        <p:nvPicPr>
          <p:cNvPr id="9" name="Kuva 8" descr="Kuva, joka sisältää kohteen symboli, Grafiikka, kuvakaappaus, logo&#10;&#10;Kuvaus luotu automaattisesti">
            <a:extLst>
              <a:ext uri="{FF2B5EF4-FFF2-40B4-BE49-F238E27FC236}">
                <a16:creationId xmlns:a16="http://schemas.microsoft.com/office/drawing/2014/main" id="{ADE18C4E-FD92-D72E-88B4-107B95A286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832" y="2709891"/>
            <a:ext cx="2573298" cy="1095278"/>
          </a:xfrm>
          <a:prstGeom prst="rect">
            <a:avLst/>
          </a:prstGeom>
        </p:spPr>
      </p:pic>
      <p:pic>
        <p:nvPicPr>
          <p:cNvPr id="11" name="Kuva 10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CA089284-EE17-A630-C81E-A7C2D47CF1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700" y="2963894"/>
            <a:ext cx="1607799" cy="589625"/>
          </a:xfrm>
          <a:prstGeom prst="rect">
            <a:avLst/>
          </a:prstGeom>
        </p:spPr>
      </p:pic>
      <p:pic>
        <p:nvPicPr>
          <p:cNvPr id="13" name="Kuva 12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65214F51-22EF-21A0-6E8B-E776096E88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802" y="2934387"/>
            <a:ext cx="2197993" cy="549731"/>
          </a:xfrm>
          <a:prstGeom prst="rect">
            <a:avLst/>
          </a:prstGeom>
        </p:spPr>
      </p:pic>
      <p:pic>
        <p:nvPicPr>
          <p:cNvPr id="15" name="Kuva 14" descr="Kuva, joka sisältää kohteen Fontti, Grafiikka, teksti, typografia&#10;&#10;Kuvaus luotu automaattisesti">
            <a:extLst>
              <a:ext uri="{FF2B5EF4-FFF2-40B4-BE49-F238E27FC236}">
                <a16:creationId xmlns:a16="http://schemas.microsoft.com/office/drawing/2014/main" id="{C7392023-2002-DEA2-6936-EB5F49D5377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02" y="4211632"/>
            <a:ext cx="2074930" cy="531150"/>
          </a:xfrm>
          <a:prstGeom prst="rect">
            <a:avLst/>
          </a:prstGeom>
        </p:spPr>
      </p:pic>
      <p:pic>
        <p:nvPicPr>
          <p:cNvPr id="19" name="Kuva 18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7690A940-CDF6-E18E-EA79-AD3736BBF88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620" y="4194951"/>
            <a:ext cx="2462159" cy="547831"/>
          </a:xfrm>
          <a:prstGeom prst="rect">
            <a:avLst/>
          </a:prstGeom>
        </p:spPr>
      </p:pic>
      <p:pic>
        <p:nvPicPr>
          <p:cNvPr id="21" name="Kuva 20" descr="Kuva, joka sisältää kohteen Fontti, teksti, Grafiikka, kuvakaappaus&#10;&#10;Kuvaus luotu automaattisesti">
            <a:extLst>
              <a:ext uri="{FF2B5EF4-FFF2-40B4-BE49-F238E27FC236}">
                <a16:creationId xmlns:a16="http://schemas.microsoft.com/office/drawing/2014/main" id="{1C8A2DAC-1D7E-39AD-986E-8ED80E9F38A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839" y="5523910"/>
            <a:ext cx="2281937" cy="635396"/>
          </a:xfrm>
          <a:prstGeom prst="rect">
            <a:avLst/>
          </a:prstGeom>
        </p:spPr>
      </p:pic>
      <p:pic>
        <p:nvPicPr>
          <p:cNvPr id="23" name="Kuva 22" descr="Kuva, joka sisältää kohteen Fontti, Grafiikka, teksti, ympyrä&#10;&#10;Kuvaus luotu automaattisesti">
            <a:extLst>
              <a:ext uri="{FF2B5EF4-FFF2-40B4-BE49-F238E27FC236}">
                <a16:creationId xmlns:a16="http://schemas.microsoft.com/office/drawing/2014/main" id="{65FAFFFC-F62D-C6A3-1C62-B6741468A1B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677" y="5151978"/>
            <a:ext cx="1151786" cy="1151786"/>
          </a:xfrm>
          <a:prstGeom prst="rect">
            <a:avLst/>
          </a:prstGeom>
        </p:spPr>
      </p:pic>
      <p:graphicFrame>
        <p:nvGraphicFramePr>
          <p:cNvPr id="24" name="Objekti 23">
            <a:extLst>
              <a:ext uri="{FF2B5EF4-FFF2-40B4-BE49-F238E27FC236}">
                <a16:creationId xmlns:a16="http://schemas.microsoft.com/office/drawing/2014/main" id="{02C0091B-8D43-36DE-64B8-45FBA0461E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9819" y="5250437"/>
          <a:ext cx="1301482" cy="979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1796907" imgH="1352550" progId="Acrobat.Document.DC">
                  <p:embed/>
                </p:oleObj>
              </mc:Choice>
              <mc:Fallback>
                <p:oleObj name="Acrobat Document" r:id="rId11" imgW="1796907" imgH="1352550" progId="Acrobat.Document.DC">
                  <p:embed/>
                  <p:pic>
                    <p:nvPicPr>
                      <p:cNvPr id="24" name="Objekti 23">
                        <a:extLst>
                          <a:ext uri="{FF2B5EF4-FFF2-40B4-BE49-F238E27FC236}">
                            <a16:creationId xmlns:a16="http://schemas.microsoft.com/office/drawing/2014/main" id="{02C0091B-8D43-36DE-64B8-45FBA0461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99819" y="5250437"/>
                        <a:ext cx="1301482" cy="979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Kuva 25" descr="Kuva, joka sisältää kohteen Fontti, Grafiikka, logo, symboli&#10;&#10;Kuvaus luotu automaattisesti">
            <a:extLst>
              <a:ext uri="{FF2B5EF4-FFF2-40B4-BE49-F238E27FC236}">
                <a16:creationId xmlns:a16="http://schemas.microsoft.com/office/drawing/2014/main" id="{B65D17FE-F78A-B39A-759E-D6B05CDD181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311" y="5438595"/>
            <a:ext cx="2074930" cy="578552"/>
          </a:xfrm>
          <a:prstGeom prst="rect">
            <a:avLst/>
          </a:prstGeom>
        </p:spPr>
      </p:pic>
      <p:pic>
        <p:nvPicPr>
          <p:cNvPr id="28" name="Kuva 27" descr="Kuva, joka sisältää kohteen logo, Fontti, Grafiikka, symboli&#10;&#10;Kuvaus luotu automaattisesti">
            <a:extLst>
              <a:ext uri="{FF2B5EF4-FFF2-40B4-BE49-F238E27FC236}">
                <a16:creationId xmlns:a16="http://schemas.microsoft.com/office/drawing/2014/main" id="{FAFC41B8-F772-AC5D-E79F-2A485315188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339" y="5151978"/>
            <a:ext cx="1364564" cy="1217126"/>
          </a:xfrm>
          <a:prstGeom prst="rect">
            <a:avLst/>
          </a:prstGeom>
        </p:spPr>
      </p:pic>
      <p:pic>
        <p:nvPicPr>
          <p:cNvPr id="30" name="Kuva 29" descr="Kuva, joka sisältää kohteen Fontti, Grafiikka, logo, graafinen suunnittelu&#10;&#10;Kuvaus luotu automaattisesti">
            <a:extLst>
              <a:ext uri="{FF2B5EF4-FFF2-40B4-BE49-F238E27FC236}">
                <a16:creationId xmlns:a16="http://schemas.microsoft.com/office/drawing/2014/main" id="{E88FA3C9-8465-CF22-0D58-E5CEEF660D1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260" y="4175715"/>
            <a:ext cx="2882535" cy="491341"/>
          </a:xfrm>
          <a:prstGeom prst="rect">
            <a:avLst/>
          </a:prstGeom>
        </p:spPr>
      </p:pic>
      <p:pic>
        <p:nvPicPr>
          <p:cNvPr id="33" name="Kuva 32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2666EA74-04C0-531B-2F30-497D03C25E2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867" y="477260"/>
            <a:ext cx="3482156" cy="108464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35993BA-3899-61EC-78C4-8C00CBCEAB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103527" y="4174421"/>
            <a:ext cx="2573298" cy="6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2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D2415A-EBB8-D6E6-520F-13E72924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11053483" cy="764428"/>
          </a:xfrm>
        </p:spPr>
        <p:txBody>
          <a:bodyPr anchor="b">
            <a:normAutofit/>
          </a:bodyPr>
          <a:lstStyle/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Täältä löydät tietoa </a:t>
            </a:r>
            <a:r>
              <a:rPr lang="fi-FI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www.taitaja2025.fi</a:t>
            </a:r>
            <a:r>
              <a:rPr lang="fi-FI" dirty="0"/>
              <a:t>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6913901-EE94-9131-4D60-B0C0D783A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510553"/>
            <a:ext cx="5256000" cy="396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Taitaja2025-vuosi avattiin 22.8.2024. Mikäli et päässyt seuraamaan suoraa striimilähetystä, niin tallenne löytyy Taitajan YouTube-kanavalta: </a:t>
            </a:r>
          </a:p>
          <a:p>
            <a:pPr lvl="1">
              <a:spcAft>
                <a:spcPts val="600"/>
              </a:spcAft>
            </a:pPr>
            <a:r>
              <a:rPr lang="fi-FI" dirty="0">
                <a:hlinkClick r:id="rId3"/>
              </a:rPr>
              <a:t>https://www.youtube.com/live/CqXDt42m81M?si=RnxZbPTYSpaj0n6n</a:t>
            </a:r>
            <a:r>
              <a:rPr lang="fi-FI" dirty="0"/>
              <a:t> </a:t>
            </a:r>
          </a:p>
          <a:p>
            <a:pPr lvl="1">
              <a:spcAft>
                <a:spcPts val="600"/>
              </a:spcAft>
            </a:pPr>
            <a:endParaRPr lang="fi-FI" dirty="0"/>
          </a:p>
        </p:txBody>
      </p:sp>
      <p:pic>
        <p:nvPicPr>
          <p:cNvPr id="5" name="Kuva 4" descr="Kuva, joka sisältää kohteen teksti, kuvakaappaus, Verkkosivusto, ohjelmisto&#10;&#10;Kuvaus luotu automaattisesti">
            <a:extLst>
              <a:ext uri="{FF2B5EF4-FFF2-40B4-BE49-F238E27FC236}">
                <a16:creationId xmlns:a16="http://schemas.microsoft.com/office/drawing/2014/main" id="{F43EDF20-B8D6-ACA6-1117-54EC52A532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222" y="1632393"/>
            <a:ext cx="5379683" cy="3362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214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9944D9-2980-09C8-35C3-93E7628D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5"/>
            <a:ext cx="5208495" cy="1280795"/>
          </a:xfrm>
        </p:spPr>
        <p:txBody>
          <a:bodyPr/>
          <a:lstStyle/>
          <a:p>
            <a:r>
              <a:rPr lang="fi-FI" dirty="0"/>
              <a:t>Taitaja2025-semifinaalit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CF03CF-430A-8293-8157-1B8DC140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981200"/>
            <a:ext cx="5208495" cy="4185920"/>
          </a:xfrm>
        </p:spPr>
        <p:txBody>
          <a:bodyPr/>
          <a:lstStyle/>
          <a:p>
            <a:r>
              <a:rPr lang="fi-FI" dirty="0"/>
              <a:t>Semifinaaleiden ilmoittautuminen</a:t>
            </a:r>
            <a:br>
              <a:rPr lang="fi-FI" dirty="0"/>
            </a:br>
            <a:r>
              <a:rPr lang="fi-FI" dirty="0"/>
              <a:t>7.10.–22.11.2024</a:t>
            </a:r>
          </a:p>
          <a:p>
            <a:r>
              <a:rPr lang="fi-FI" dirty="0"/>
              <a:t>Semifinaaliviikko ympäri Suomea 27.–31.1.2025 (viikko 5)</a:t>
            </a:r>
          </a:p>
          <a:p>
            <a:r>
              <a:rPr lang="fi-FI" dirty="0"/>
              <a:t>Taitaja2025-finalistien julkistaminen 13.2.2025</a:t>
            </a:r>
          </a:p>
          <a:p>
            <a:pPr lvl="1"/>
            <a:r>
              <a:rPr lang="fi-FI" dirty="0"/>
              <a:t>Tuomaroinnille ja vastalauseiden käsittelemiselle on varattu kaksi viikkoa. 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26A8F46B-95CC-EB07-59F0-3A573F91510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0" b="7830"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73365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3B543C-86A1-F4AA-C6FD-E7D3008F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365126"/>
            <a:ext cx="11053483" cy="1341754"/>
          </a:xfrm>
        </p:spPr>
        <p:txBody>
          <a:bodyPr/>
          <a:lstStyle/>
          <a:p>
            <a:r>
              <a:rPr lang="fi-FI" dirty="0"/>
              <a:t>Lajit, joissa rajoituksia ilmoittautumismäärissä Taitaja2025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B0BA9F-0BC9-0F25-DDD3-B3336A311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39" y="1910080"/>
            <a:ext cx="10408113" cy="3649342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Semifinaalien osallistujamäärää on rajattu joissakin lajeissa. 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301 Asiakaspalvelu ja myynti</a:t>
            </a:r>
          </a:p>
          <a:p>
            <a:pPr marL="0" indent="0">
              <a:buNone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– 3 osallistujaa/ oppilaitoksen toimipiste</a:t>
            </a:r>
          </a:p>
          <a:p>
            <a:endParaRPr lang="fi-FI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310 Yrittäjyys</a:t>
            </a:r>
          </a:p>
          <a:p>
            <a:pPr marL="0" indent="0">
              <a:buNone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– 3 paria / oppilaitoksen toimipiste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5062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9944D9-2980-09C8-35C3-93E7628D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40" y="500184"/>
            <a:ext cx="11053483" cy="797170"/>
          </a:xfrm>
        </p:spPr>
        <p:txBody>
          <a:bodyPr anchor="b">
            <a:normAutofit fontScale="90000"/>
          </a:bodyPr>
          <a:lstStyle/>
          <a:p>
            <a:r>
              <a:rPr lang="fi-FI" dirty="0"/>
              <a:t>Tietoa Taitaja2025-semifinaaleihin ilmoittautumisesta</a:t>
            </a:r>
          </a:p>
        </p:txBody>
      </p:sp>
      <p:pic>
        <p:nvPicPr>
          <p:cNvPr id="11" name="Kuvan paikkamerkki 10" descr="Kuva, joka sisältää kohteen teksti, kuvakaappaus, Fontti, ohjelmisto&#10;&#10;Kuvaus luotu automaattisesti">
            <a:extLst>
              <a:ext uri="{FF2B5EF4-FFF2-40B4-BE49-F238E27FC236}">
                <a16:creationId xmlns:a16="http://schemas.microsoft.com/office/drawing/2014/main" id="{6C393AD6-DA8C-3C26-F82F-51587DF49F1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444" y="1359273"/>
            <a:ext cx="5986791" cy="1915772"/>
          </a:xfrm>
          <a:noFill/>
        </p:spPr>
      </p:pic>
      <p:pic>
        <p:nvPicPr>
          <p:cNvPr id="20" name="Sisällön paikkamerkki 19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95BC2C41-B5AA-6B8C-29A1-FED4ABF71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03" y="3429000"/>
            <a:ext cx="5903658" cy="1814804"/>
          </a:xfr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7CBEB8AD-765B-4A19-8F63-AF15A8CFAED5}"/>
              </a:ext>
            </a:extLst>
          </p:cNvPr>
          <p:cNvSpPr txBox="1"/>
          <p:nvPr/>
        </p:nvSpPr>
        <p:spPr>
          <a:xfrm flipH="1">
            <a:off x="709127" y="1621734"/>
            <a:ext cx="4786604" cy="4985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dirty="0"/>
              <a:t>Kilpailuun osallistuminen -sivuilta löydät tietoa opiskelijoille ja kilpailijoiden rekisteröintivastaavalle.</a:t>
            </a:r>
          </a:p>
          <a:p>
            <a:pPr algn="l"/>
            <a:endParaRPr lang="fi-FI" dirty="0"/>
          </a:p>
          <a:p>
            <a:pPr algn="l"/>
            <a:r>
              <a:rPr lang="fi-FI" dirty="0"/>
              <a:t>Sivuilla on listattu: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rajoitukset ilmoittautumismäärissä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parilajit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ikärajattomuudet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 err="1"/>
              <a:t>TaitajaPLUS</a:t>
            </a:r>
            <a:r>
              <a:rPr lang="fi-FI" dirty="0"/>
              <a:t> lajit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osallistumiskriteerit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ohjeet semifinaalirekisteröinnin tekemiseen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dirty="0"/>
              <a:t>Sivulle lisätään lähiaikoina ohjeet näyttöjen suorittamiseen </a:t>
            </a:r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245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854CE5-5B9F-DBDA-DE2E-635C7ED45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Materiaalipankki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E0ABEF-13EF-1927-8495-8621240D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99" y="1510553"/>
            <a:ext cx="6462883" cy="3960000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Materiaalipankin materiaalit ovat kaikkien käytössä. Ruotsinkieliset materiaalit löytyvät SV-puolelta.</a:t>
            </a:r>
          </a:p>
          <a:p>
            <a:r>
              <a:rPr lang="fi-FI" sz="2000" dirty="0"/>
              <a:t>Materiaalipankki löytyy </a:t>
            </a:r>
          </a:p>
          <a:p>
            <a:pPr lvl="1"/>
            <a:r>
              <a:rPr lang="fi-FI" sz="2000" dirty="0"/>
              <a:t>Taitaja2025.fi –sivujen ylävalikosta kielitietojen vierestä TAI </a:t>
            </a:r>
            <a:r>
              <a:rPr lang="fi-FI" sz="2000" i="1" dirty="0">
                <a:solidFill>
                  <a:schemeClr val="tx2">
                    <a:lumMod val="50000"/>
                    <a:lumOff val="50000"/>
                  </a:schemeClr>
                </a:solidFill>
                <a:sym typeface="Wingdings" panose="05000000000000000000" pitchFamily="2" charset="2"/>
                <a:hlinkClick r:id="rId2" action="ppaction://hlinkfile"/>
              </a:rPr>
              <a:t>taitaja2025.fi/materiaalipankki/</a:t>
            </a:r>
            <a:endParaRPr lang="fi-FI" sz="2000" i="1" dirty="0">
              <a:solidFill>
                <a:schemeClr val="tx2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000" dirty="0">
                <a:sym typeface="Wingdings" panose="05000000000000000000" pitchFamily="2" charset="2"/>
              </a:rPr>
              <a:t>Sivuilta 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logot, markkinointimateriaalit sekä </a:t>
            </a:r>
            <a:r>
              <a:rPr lang="fi-FI" sz="2000" dirty="0"/>
              <a:t>semifinaalien järjestämisen materiaalit esim.</a:t>
            </a:r>
            <a:br>
              <a:rPr lang="fi-FI" sz="2000" dirty="0"/>
            </a:br>
            <a:r>
              <a:rPr lang="fi-FI" sz="2000" dirty="0"/>
              <a:t>Semifinaalikutsu 2025, Taitaja2025-semifinaalijärjestäjän-muistilista ja  paino/printtijulisteet järjestäjälle. </a:t>
            </a:r>
          </a:p>
          <a:p>
            <a:r>
              <a:rPr lang="fi-FI" sz="2000" b="0" i="0" dirty="0">
                <a:effectLst/>
              </a:rPr>
              <a:t>Kuvia menneistä ammattitaitokilpailuista löytyy</a:t>
            </a:r>
            <a:r>
              <a:rPr lang="fi-FI" sz="2000" b="0" i="0" dirty="0">
                <a:effectLst/>
                <a:cs typeface="Arial" panose="020B0604020202020204" pitchFamily="34" charset="0"/>
              </a:rPr>
              <a:t> </a:t>
            </a:r>
            <a:r>
              <a:rPr lang="sv-SE" sz="2000" dirty="0"/>
              <a:t>Skills </a:t>
            </a:r>
            <a:r>
              <a:rPr lang="sv-SE" sz="2000" dirty="0" err="1"/>
              <a:t>Finlandin</a:t>
            </a:r>
            <a:r>
              <a:rPr lang="sv-SE" sz="2000" dirty="0"/>
              <a:t> </a:t>
            </a:r>
            <a:r>
              <a:rPr lang="sv-SE" sz="2000" dirty="0" err="1"/>
              <a:t>kuvapankista</a:t>
            </a:r>
            <a:r>
              <a:rPr lang="sv-SE" sz="2000" b="0" i="0" dirty="0">
                <a:effectLst/>
              </a:rPr>
              <a:t> </a:t>
            </a:r>
            <a:r>
              <a:rPr lang="sv-SE" sz="2000" i="1" dirty="0">
                <a:solidFill>
                  <a:schemeClr val="tx2">
                    <a:lumMod val="50000"/>
                    <a:lumOff val="50000"/>
                  </a:schemeClr>
                </a:solidFill>
                <a:hlinkClick r:id="rId3" action="ppaction://hlinkfile"/>
              </a:rPr>
              <a:t>skillsfinland.kuvat.fi/</a:t>
            </a:r>
            <a:br>
              <a:rPr lang="sv-SE" sz="2000" b="0" i="0" dirty="0">
                <a:solidFill>
                  <a:srgbClr val="003764"/>
                </a:solidFill>
                <a:effectLst/>
                <a:latin typeface="Frutiger LT Pro Roman"/>
                <a:hlinkClick r:id="rId3" action="ppaction://hlinkfile"/>
              </a:rPr>
            </a:br>
            <a:endParaRPr lang="fi-FI" i="1" dirty="0">
              <a:solidFill>
                <a:schemeClr val="tx2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4" name="Kuva 13" descr="Semifinaalimainoksen esimerkki">
            <a:extLst>
              <a:ext uri="{FF2B5EF4-FFF2-40B4-BE49-F238E27FC236}">
                <a16:creationId xmlns:a16="http://schemas.microsoft.com/office/drawing/2014/main" id="{AAA78B8E-FE00-A54C-463B-5E5E480FE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88" y="3722099"/>
            <a:ext cx="3179768" cy="1788620"/>
          </a:xfrm>
          <a:prstGeom prst="rect">
            <a:avLst/>
          </a:prstGeom>
        </p:spPr>
      </p:pic>
      <p:pic>
        <p:nvPicPr>
          <p:cNvPr id="9" name="Sisällön paikkamerkki 8" descr="Kuva, joka sisältää kohteen teksti, Fontti, kuvakaappaus, graafinen suunnittelu&#10;&#10;Kuvaus luotu automaattisesti">
            <a:extLst>
              <a:ext uri="{FF2B5EF4-FFF2-40B4-BE49-F238E27FC236}">
                <a16:creationId xmlns:a16="http://schemas.microsoft.com/office/drawing/2014/main" id="{6EC8AF12-FA4A-EB26-2CC8-F49E6BA145D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58" y="1101181"/>
            <a:ext cx="1689462" cy="2389372"/>
          </a:xfrm>
        </p:spPr>
      </p:pic>
      <p:pic>
        <p:nvPicPr>
          <p:cNvPr id="11" name="Kuva 10" descr="Kuva, joka sisältää kohteen teksti, Fontti, kuvakaappaus, Grafiikka&#10;&#10;Kuvaus luotu automaattisesti">
            <a:extLst>
              <a:ext uri="{FF2B5EF4-FFF2-40B4-BE49-F238E27FC236}">
                <a16:creationId xmlns:a16="http://schemas.microsoft.com/office/drawing/2014/main" id="{BA3FCB2C-3EEB-5045-22DB-DE8F4D5B9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20" y="1510553"/>
            <a:ext cx="2586173" cy="1828786"/>
          </a:xfrm>
          <a:prstGeom prst="rect">
            <a:avLst/>
          </a:prstGeom>
        </p:spPr>
      </p:pic>
      <p:pic>
        <p:nvPicPr>
          <p:cNvPr id="13" name="Kuva 12" descr="Kuva, joka sisältää kohteen teksti, kuvakaappaus, Fontti, logo&#10;&#10;Kuvaus luotu automaattisesti">
            <a:extLst>
              <a:ext uri="{FF2B5EF4-FFF2-40B4-BE49-F238E27FC236}">
                <a16:creationId xmlns:a16="http://schemas.microsoft.com/office/drawing/2014/main" id="{1D963B88-DA62-0A74-A222-B1ED88CDD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501" y="4518262"/>
            <a:ext cx="865561" cy="952291"/>
          </a:xfrm>
          <a:prstGeom prst="rect">
            <a:avLst/>
          </a:prstGeom>
        </p:spPr>
      </p:pic>
      <p:pic>
        <p:nvPicPr>
          <p:cNvPr id="16" name="Kuva 15" descr="Kuva, joka sisältää kohteen teksti, Fontti, kuvakaappaus, Grafiikka&#10;&#10;Kuvaus luotu automaattisesti">
            <a:extLst>
              <a:ext uri="{FF2B5EF4-FFF2-40B4-BE49-F238E27FC236}">
                <a16:creationId xmlns:a16="http://schemas.microsoft.com/office/drawing/2014/main" id="{8C859389-A03C-61F2-5587-B5E193D2D5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085" y="3452656"/>
            <a:ext cx="865560" cy="9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3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1F95E9-B18F-3DD9-A949-611D6685A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Taitaja – säännöt 22.8.2024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297880-4360-8827-C791-C307FA98E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Kohdentuvat järjestäjille, kilpailijoille, huoltajille, joukkueenjohtajille, tuomareille eli kaikille Taitaja-tapahtumaa suunnitteleville, osallistuville ja järjestäville ilmoittautumisesta lähtien aina mitalisateeseen.</a:t>
            </a:r>
          </a:p>
          <a:p>
            <a:r>
              <a:rPr lang="fi-FI" dirty="0"/>
              <a:t>Säännöt julkaistu 25.9.2024 </a:t>
            </a:r>
            <a:r>
              <a:rPr lang="fi-FI" dirty="0" err="1"/>
              <a:t>Skills</a:t>
            </a:r>
            <a:r>
              <a:rPr lang="fi-FI" dirty="0"/>
              <a:t> Finlandin verkkosivulla ja Taitaja2025 Turku-verkkosivulla.</a:t>
            </a:r>
          </a:p>
          <a:p>
            <a:r>
              <a:rPr lang="fi-FI" dirty="0"/>
              <a:t>Tavoitteena saavuttavuus, esteettömyys ja avoin viestintä yhteisillä periaatteilla erilaisissa tilanteissa ilmoittautumisesta alkaen.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011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Ihmisen kasvot, henkilö, vaate, kuvakaappaus&#10;&#10;Kuvaus luotu automaattisesti">
            <a:extLst>
              <a:ext uri="{FF2B5EF4-FFF2-40B4-BE49-F238E27FC236}">
                <a16:creationId xmlns:a16="http://schemas.microsoft.com/office/drawing/2014/main" id="{1F1717F2-335A-0F79-3668-DAAD11008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25174"/>
      </p:ext>
    </p:extLst>
  </p:cSld>
  <p:clrMapOvr>
    <a:masterClrMapping/>
  </p:clrMapOvr>
</p:sld>
</file>

<file path=ppt/theme/theme1.xml><?xml version="1.0" encoding="utf-8"?>
<a:theme xmlns:a="http://schemas.openxmlformats.org/drawingml/2006/main" name="Taitaja">
  <a:themeElements>
    <a:clrScheme name="SkillsFinland">
      <a:dk1>
        <a:sysClr val="windowText" lastClr="000000"/>
      </a:dk1>
      <a:lt1>
        <a:sysClr val="window" lastClr="FFFFFF"/>
      </a:lt1>
      <a:dk2>
        <a:srgbClr val="052A5E"/>
      </a:dk2>
      <a:lt2>
        <a:srgbClr val="E7E6E6"/>
      </a:lt2>
      <a:accent1>
        <a:srgbClr val="D51067"/>
      </a:accent1>
      <a:accent2>
        <a:srgbClr val="FFE200"/>
      </a:accent2>
      <a:accent3>
        <a:srgbClr val="97D700"/>
      </a:accent3>
      <a:accent4>
        <a:srgbClr val="FBB654"/>
      </a:accent4>
      <a:accent5>
        <a:srgbClr val="00BBE6"/>
      </a:accent5>
      <a:accent6>
        <a:srgbClr val="A483B0"/>
      </a:accent6>
      <a:hlink>
        <a:srgbClr val="0563C1"/>
      </a:hlink>
      <a:folHlink>
        <a:srgbClr val="954F72"/>
      </a:folHlink>
    </a:clrScheme>
    <a:fontScheme name="Taitaja2024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itaja2025_esityspohja  -  Vain luku" id="{6154FA3B-3BD1-4EEB-A59E-F2AC44E7339B}" vid="{55B4619A-7B40-42EE-B211-87FC5852F55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AD34BED78FF73449830559A41955490" ma:contentTypeVersion="14" ma:contentTypeDescription="Luo uusi asiakirja." ma:contentTypeScope="" ma:versionID="962d16818a8923bfb6f022b908c90c93">
  <xsd:schema xmlns:xsd="http://www.w3.org/2001/XMLSchema" xmlns:xs="http://www.w3.org/2001/XMLSchema" xmlns:p="http://schemas.microsoft.com/office/2006/metadata/properties" xmlns:ns2="c700d927-8dd6-4007-86fb-ed4450e24633" xmlns:ns3="83dde695-049a-490e-bcb8-0e4d23e0621a" targetNamespace="http://schemas.microsoft.com/office/2006/metadata/properties" ma:root="true" ma:fieldsID="7b8e1c42eb94859bfe2ad5bf4dd6be57" ns2:_="" ns3:_="">
    <xsd:import namespace="c700d927-8dd6-4007-86fb-ed4450e24633"/>
    <xsd:import namespace="83dde695-049a-490e-bcb8-0e4d23e062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0d927-8dd6-4007-86fb-ed4450e24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67b458c7-bb2e-43c3-8d39-50b3e8b9e8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de695-049a-490e-bcb8-0e4d23e0621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41c909f7-dd7d-4881-8473-deab7db20fcd}" ma:internalName="TaxCatchAll" ma:showField="CatchAllData" ma:web="83dde695-049a-490e-bcb8-0e4d23e062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dde695-049a-490e-bcb8-0e4d23e0621a" xsi:nil="true"/>
    <lcf76f155ced4ddcb4097134ff3c332f xmlns="c700d927-8dd6-4007-86fb-ed4450e2463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782A52-D9A7-405A-871F-1A10767829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00d927-8dd6-4007-86fb-ed4450e24633"/>
    <ds:schemaRef ds:uri="83dde695-049a-490e-bcb8-0e4d23e062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044771-B450-4E8B-BA15-F3851D4CC977}">
  <ds:schemaRefs>
    <ds:schemaRef ds:uri="http://schemas.microsoft.com/office/2006/documentManagement/types"/>
    <ds:schemaRef ds:uri="83dde695-049a-490e-bcb8-0e4d23e0621a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c700d927-8dd6-4007-86fb-ed4450e2463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4ADA067-DAF7-4055-ACA5-4578DBB014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Taitaja2025_esityspohja</Template>
  <TotalTime>4656</TotalTime>
  <Words>769</Words>
  <Application>Microsoft Office PowerPoint</Application>
  <PresentationFormat>Laajakuva</PresentationFormat>
  <Paragraphs>165</Paragraphs>
  <Slides>19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32" baseType="lpstr">
      <vt:lpstr>Aptos</vt:lpstr>
      <vt:lpstr>Arial</vt:lpstr>
      <vt:lpstr>Arial Black</vt:lpstr>
      <vt:lpstr>Calibri</vt:lpstr>
      <vt:lpstr>Calibri Light</vt:lpstr>
      <vt:lpstr>Courier New</vt:lpstr>
      <vt:lpstr>Frutiger LT Pro Roman</vt:lpstr>
      <vt:lpstr>Symbol</vt:lpstr>
      <vt:lpstr>Times New Roman</vt:lpstr>
      <vt:lpstr>Wingdings</vt:lpstr>
      <vt:lpstr>Taitaja</vt:lpstr>
      <vt:lpstr>Office-teema</vt:lpstr>
      <vt:lpstr>Acrobat Document</vt:lpstr>
      <vt:lpstr>Taitaja2025 Turku 5. – 8.5.2025  Kilpailuinfo nro 2</vt:lpstr>
      <vt:lpstr>Tapahtuman järjestäjäoppilaitokset</vt:lpstr>
      <vt:lpstr>Täältä löydät tietoa www.taitaja2025.fi </vt:lpstr>
      <vt:lpstr>Taitaja2025-semifinaalit</vt:lpstr>
      <vt:lpstr>Lajit, joissa rajoituksia ilmoittautumismäärissä Taitaja2025</vt:lpstr>
      <vt:lpstr>Tietoa Taitaja2025-semifinaaleihin ilmoittautumisesta</vt:lpstr>
      <vt:lpstr>Materiaalipankki</vt:lpstr>
      <vt:lpstr>Taitaja – säännöt 22.8.2024</vt:lpstr>
      <vt:lpstr>PowerPoint-esitys</vt:lpstr>
      <vt:lpstr>PowerPoint-esitys</vt:lpstr>
      <vt:lpstr>Erillishaku kevät 2025</vt:lpstr>
      <vt:lpstr>Erillishaun hakukohteet ja lajikilpailut</vt:lpstr>
      <vt:lpstr>Erillishaun hakukohteet ja lajikilpailut</vt:lpstr>
      <vt:lpstr>Erillishaun hakukohteet ja lajikilpailut</vt:lpstr>
      <vt:lpstr>Erillishaun hakukohteet ja lajikilpailut</vt:lpstr>
      <vt:lpstr>Erillishaun hakukohteet ja lajikilpailut</vt:lpstr>
      <vt:lpstr>Taitaja2025 Turku somessa</vt:lpstr>
      <vt:lpstr>Tulevat Taitaja2025-kilpailuinfot</vt:lpstr>
      <vt:lpstr>Näillä eväillä kohti seuraavaa Taitaja2025 Turku -tapahtumaa</vt:lpstr>
    </vt:vector>
  </TitlesOfParts>
  <Company>Turun kaupunki - Turun ammatti-instituutti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Taitaja2025 Turku - lajiohjausryhmäpäivä 25.9.2024</dc:title>
  <dc:creator>Petri Hörkkö</dc:creator>
  <cp:lastModifiedBy>Valkonen Vesa</cp:lastModifiedBy>
  <cp:revision>73</cp:revision>
  <dcterms:created xsi:type="dcterms:W3CDTF">2023-11-21T10:04:53Z</dcterms:created>
  <dcterms:modified xsi:type="dcterms:W3CDTF">2024-10-09T07:40:14Z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0x0101000AD34BED78FF73449830559A41955490</vt:lpwstr>
  </property>
  <property fmtid="{D5CDD505-2E9C-101B-9397-08002B2CF9AE}" pid="3" name="MediaServiceImageTags">
    <vt:lpwstr/>
  </property>
</Properties>
</file>